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8"/>
  </p:notesMasterIdLst>
  <p:sldIdLst>
    <p:sldId id="520" r:id="rId2"/>
    <p:sldId id="522" r:id="rId3"/>
    <p:sldId id="506" r:id="rId4"/>
    <p:sldId id="320" r:id="rId5"/>
    <p:sldId id="482" r:id="rId6"/>
    <p:sldId id="488" r:id="rId7"/>
    <p:sldId id="516" r:id="rId8"/>
    <p:sldId id="517" r:id="rId9"/>
    <p:sldId id="505" r:id="rId10"/>
    <p:sldId id="507" r:id="rId11"/>
    <p:sldId id="509" r:id="rId12"/>
    <p:sldId id="513" r:id="rId13"/>
    <p:sldId id="478" r:id="rId14"/>
    <p:sldId id="518" r:id="rId15"/>
    <p:sldId id="510" r:id="rId16"/>
    <p:sldId id="503" r:id="rId17"/>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a:srgbClr val="2F5597"/>
    <a:srgbClr val="FF0000"/>
    <a:srgbClr val="FF6699"/>
    <a:srgbClr val="67765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74" autoAdjust="0"/>
    <p:restoredTop sz="96370" autoAdjust="0"/>
  </p:normalViewPr>
  <p:slideViewPr>
    <p:cSldViewPr snapToGrid="0">
      <p:cViewPr varScale="1">
        <p:scale>
          <a:sx n="110" d="100"/>
          <a:sy n="110" d="100"/>
        </p:scale>
        <p:origin x="594" y="10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0218052-9B3D-4511-B8BB-E29E2E8DC199}" type="datetimeFigureOut">
              <a:rPr lang="tr-TR" smtClean="0"/>
              <a:t>27.02.2024</a:t>
            </a:fld>
            <a:endParaRPr lang="tr-TR"/>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7598DDE-91FC-4882-AAC4-AE0AD3E374CA}" type="slidenum">
              <a:rPr lang="tr-TR" smtClean="0"/>
              <a:t>‹#›</a:t>
            </a:fld>
            <a:endParaRPr lang="tr-TR"/>
          </a:p>
        </p:txBody>
      </p:sp>
    </p:spTree>
    <p:extLst>
      <p:ext uri="{BB962C8B-B14F-4D97-AF65-F5344CB8AC3E}">
        <p14:creationId xmlns:p14="http://schemas.microsoft.com/office/powerpoint/2010/main" val="20227791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87598DDE-91FC-4882-AAC4-AE0AD3E374CA}" type="slidenum">
              <a:rPr lang="tr-TR" smtClean="0"/>
              <a:t>1</a:t>
            </a:fld>
            <a:endParaRPr lang="tr-TR"/>
          </a:p>
        </p:txBody>
      </p:sp>
    </p:spTree>
    <p:extLst>
      <p:ext uri="{BB962C8B-B14F-4D97-AF65-F5344CB8AC3E}">
        <p14:creationId xmlns:p14="http://schemas.microsoft.com/office/powerpoint/2010/main" val="41882757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87598DDE-91FC-4882-AAC4-AE0AD3E374CA}" type="slidenum">
              <a:rPr lang="tr-TR" smtClean="0"/>
              <a:t>5</a:t>
            </a:fld>
            <a:endParaRPr lang="tr-TR"/>
          </a:p>
        </p:txBody>
      </p:sp>
    </p:spTree>
    <p:extLst>
      <p:ext uri="{BB962C8B-B14F-4D97-AF65-F5344CB8AC3E}">
        <p14:creationId xmlns:p14="http://schemas.microsoft.com/office/powerpoint/2010/main" val="20971619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19CE670-4A47-A947-B5D0-C0E79F54710B}"/>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tr-TR"/>
              <a:t>Asıl başlık stilini düzenlemek için tıklayın</a:t>
            </a:r>
          </a:p>
        </p:txBody>
      </p:sp>
      <p:sp>
        <p:nvSpPr>
          <p:cNvPr id="3" name="Alt Başlık 2">
            <a:extLst>
              <a:ext uri="{FF2B5EF4-FFF2-40B4-BE49-F238E27FC236}">
                <a16:creationId xmlns:a16="http://schemas.microsoft.com/office/drawing/2014/main" id="{29846E92-CA37-914F-A1D5-D6AC7B90AD5F}"/>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p>
        </p:txBody>
      </p:sp>
      <p:sp>
        <p:nvSpPr>
          <p:cNvPr id="4" name="Veri Yer Tutucusu 3">
            <a:extLst>
              <a:ext uri="{FF2B5EF4-FFF2-40B4-BE49-F238E27FC236}">
                <a16:creationId xmlns:a16="http://schemas.microsoft.com/office/drawing/2014/main" id="{B614C126-B4B2-7F48-8277-2F72726E5314}"/>
              </a:ext>
            </a:extLst>
          </p:cNvPr>
          <p:cNvSpPr>
            <a:spLocks noGrp="1"/>
          </p:cNvSpPr>
          <p:nvPr>
            <p:ph type="dt" sz="half" idx="10"/>
          </p:nvPr>
        </p:nvSpPr>
        <p:spPr>
          <a:xfrm>
            <a:off x="838200" y="6356350"/>
            <a:ext cx="2743200" cy="365125"/>
          </a:xfrm>
          <a:prstGeom prst="rect">
            <a:avLst/>
          </a:prstGeom>
        </p:spPr>
        <p:txBody>
          <a:bodyPr/>
          <a:lstStyle/>
          <a:p>
            <a:fld id="{C9F2EA39-7205-3647-A1F0-AD92C9E3CD52}" type="datetimeFigureOut">
              <a:rPr lang="tr-TR" smtClean="0">
                <a:solidFill>
                  <a:prstClr val="black"/>
                </a:solidFill>
              </a:rPr>
              <a:pPr/>
              <a:t>27.02.2024</a:t>
            </a:fld>
            <a:endParaRPr lang="tr-TR">
              <a:solidFill>
                <a:prstClr val="black"/>
              </a:solidFill>
            </a:endParaRPr>
          </a:p>
        </p:txBody>
      </p:sp>
      <p:sp>
        <p:nvSpPr>
          <p:cNvPr id="5" name="Alt Bilgi Yer Tutucusu 4">
            <a:extLst>
              <a:ext uri="{FF2B5EF4-FFF2-40B4-BE49-F238E27FC236}">
                <a16:creationId xmlns:a16="http://schemas.microsoft.com/office/drawing/2014/main" id="{6DFAB5A7-742E-E547-95E8-CF47078C8B3A}"/>
              </a:ext>
            </a:extLst>
          </p:cNvPr>
          <p:cNvSpPr>
            <a:spLocks noGrp="1"/>
          </p:cNvSpPr>
          <p:nvPr>
            <p:ph type="ftr" sz="quarter" idx="11"/>
          </p:nvPr>
        </p:nvSpPr>
        <p:spPr>
          <a:xfrm>
            <a:off x="4038600" y="6356350"/>
            <a:ext cx="4114800" cy="365125"/>
          </a:xfrm>
          <a:prstGeom prst="rect">
            <a:avLst/>
          </a:prstGeom>
        </p:spPr>
        <p:txBody>
          <a:bodyPr/>
          <a:lstStyle/>
          <a:p>
            <a:endParaRPr lang="tr-TR">
              <a:solidFill>
                <a:prstClr val="black"/>
              </a:solidFill>
            </a:endParaRPr>
          </a:p>
        </p:txBody>
      </p:sp>
      <p:sp>
        <p:nvSpPr>
          <p:cNvPr id="6" name="Slayt Numarası Yer Tutucusu 5">
            <a:extLst>
              <a:ext uri="{FF2B5EF4-FFF2-40B4-BE49-F238E27FC236}">
                <a16:creationId xmlns:a16="http://schemas.microsoft.com/office/drawing/2014/main" id="{4E90435F-A217-D74B-815E-738362D65635}"/>
              </a:ext>
            </a:extLst>
          </p:cNvPr>
          <p:cNvSpPr>
            <a:spLocks noGrp="1"/>
          </p:cNvSpPr>
          <p:nvPr>
            <p:ph type="sldNum" sz="quarter" idx="12"/>
          </p:nvPr>
        </p:nvSpPr>
        <p:spPr>
          <a:xfrm>
            <a:off x="8610600" y="6356350"/>
            <a:ext cx="2743200" cy="365125"/>
          </a:xfrm>
          <a:prstGeom prst="rect">
            <a:avLst/>
          </a:prstGeom>
        </p:spPr>
        <p:txBody>
          <a:bodyPr/>
          <a:lstStyle/>
          <a:p>
            <a:fld id="{FA1F158C-430F-8841-8920-1EF7767B5C8A}" type="slidenum">
              <a:rPr lang="tr-TR" smtClean="0">
                <a:solidFill>
                  <a:prstClr val="black"/>
                </a:solidFill>
              </a:rPr>
              <a:pPr/>
              <a:t>‹#›</a:t>
            </a:fld>
            <a:endParaRPr lang="tr-TR">
              <a:solidFill>
                <a:prstClr val="black"/>
              </a:solidFill>
            </a:endParaRPr>
          </a:p>
        </p:txBody>
      </p:sp>
      <p:sp>
        <p:nvSpPr>
          <p:cNvPr id="7" name="Unvan 1"/>
          <p:cNvSpPr txBox="1">
            <a:spLocks/>
          </p:cNvSpPr>
          <p:nvPr userDrawn="1"/>
        </p:nvSpPr>
        <p:spPr>
          <a:xfrm>
            <a:off x="838200" y="288925"/>
            <a:ext cx="10515600" cy="43497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tr-TR" sz="3000" b="1" kern="0">
                <a:solidFill>
                  <a:prstClr val="white"/>
                </a:solidFill>
                <a:latin typeface="Calibri" panose="020F0502020204030204"/>
              </a:rPr>
              <a:t>                      112 ACİL ÇAĞRI MERKEZLERİ</a:t>
            </a:r>
            <a:br>
              <a:rPr lang="tr-TR" sz="3000" b="1" kern="0">
                <a:solidFill>
                  <a:prstClr val="white"/>
                </a:solidFill>
                <a:latin typeface="Calibri" panose="020F0502020204030204"/>
              </a:rPr>
            </a:br>
            <a:endParaRPr lang="tr-TR" dirty="0">
              <a:solidFill>
                <a:prstClr val="black"/>
              </a:solidFill>
            </a:endParaRPr>
          </a:p>
        </p:txBody>
      </p:sp>
    </p:spTree>
    <p:extLst>
      <p:ext uri="{BB962C8B-B14F-4D97-AF65-F5344CB8AC3E}">
        <p14:creationId xmlns:p14="http://schemas.microsoft.com/office/powerpoint/2010/main" val="24819833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5EECC89-8D53-A54D-993C-73D9566787FA}"/>
              </a:ext>
            </a:extLst>
          </p:cNvPr>
          <p:cNvSpPr>
            <a:spLocks noGrp="1"/>
          </p:cNvSpPr>
          <p:nvPr>
            <p:ph type="title"/>
          </p:nvPr>
        </p:nvSpPr>
        <p:spPr>
          <a:xfrm>
            <a:off x="838200" y="365125"/>
            <a:ext cx="10515600" cy="1325563"/>
          </a:xfrm>
          <a:prstGeom prst="rect">
            <a:avLst/>
          </a:prstGeom>
        </p:spPr>
        <p:txBody>
          <a:bodyPr/>
          <a:lstStyle/>
          <a:p>
            <a:r>
              <a:rPr lang="tr-TR"/>
              <a:t>Asıl başlık stilini düzenlemek için tıklayın</a:t>
            </a:r>
          </a:p>
        </p:txBody>
      </p:sp>
      <p:sp>
        <p:nvSpPr>
          <p:cNvPr id="3" name="Dikey Metin Yer Tutucusu 2">
            <a:extLst>
              <a:ext uri="{FF2B5EF4-FFF2-40B4-BE49-F238E27FC236}">
                <a16:creationId xmlns:a16="http://schemas.microsoft.com/office/drawing/2014/main" id="{61BD6FD3-CB50-4249-A0DC-8863219EB0FB}"/>
              </a:ext>
            </a:extLst>
          </p:cNvPr>
          <p:cNvSpPr>
            <a:spLocks noGrp="1"/>
          </p:cNvSpPr>
          <p:nvPr>
            <p:ph type="body" orient="vert" idx="1"/>
          </p:nvPr>
        </p:nvSpPr>
        <p:spPr>
          <a:xfrm>
            <a:off x="838200" y="1825625"/>
            <a:ext cx="10515600" cy="4351338"/>
          </a:xfrm>
          <a:prstGeom prst="rect">
            <a:avLst/>
          </a:prstGeo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D52208BE-6F46-B94E-AE65-4A4FB5903B8A}"/>
              </a:ext>
            </a:extLst>
          </p:cNvPr>
          <p:cNvSpPr>
            <a:spLocks noGrp="1"/>
          </p:cNvSpPr>
          <p:nvPr>
            <p:ph type="dt" sz="half" idx="10"/>
          </p:nvPr>
        </p:nvSpPr>
        <p:spPr>
          <a:xfrm>
            <a:off x="838200" y="6356350"/>
            <a:ext cx="2743200" cy="365125"/>
          </a:xfrm>
          <a:prstGeom prst="rect">
            <a:avLst/>
          </a:prstGeom>
        </p:spPr>
        <p:txBody>
          <a:bodyPr/>
          <a:lstStyle/>
          <a:p>
            <a:fld id="{C9F2EA39-7205-3647-A1F0-AD92C9E3CD52}" type="datetimeFigureOut">
              <a:rPr lang="tr-TR" smtClean="0">
                <a:solidFill>
                  <a:prstClr val="black"/>
                </a:solidFill>
              </a:rPr>
              <a:pPr/>
              <a:t>27.02.2024</a:t>
            </a:fld>
            <a:endParaRPr lang="tr-TR">
              <a:solidFill>
                <a:prstClr val="black"/>
              </a:solidFill>
            </a:endParaRPr>
          </a:p>
        </p:txBody>
      </p:sp>
      <p:sp>
        <p:nvSpPr>
          <p:cNvPr id="5" name="Alt Bilgi Yer Tutucusu 4">
            <a:extLst>
              <a:ext uri="{FF2B5EF4-FFF2-40B4-BE49-F238E27FC236}">
                <a16:creationId xmlns:a16="http://schemas.microsoft.com/office/drawing/2014/main" id="{F3476748-2C33-5E46-8A54-352C420FF15B}"/>
              </a:ext>
            </a:extLst>
          </p:cNvPr>
          <p:cNvSpPr>
            <a:spLocks noGrp="1"/>
          </p:cNvSpPr>
          <p:nvPr>
            <p:ph type="ftr" sz="quarter" idx="11"/>
          </p:nvPr>
        </p:nvSpPr>
        <p:spPr>
          <a:xfrm>
            <a:off x="4038600" y="6356350"/>
            <a:ext cx="4114800" cy="365125"/>
          </a:xfrm>
          <a:prstGeom prst="rect">
            <a:avLst/>
          </a:prstGeom>
        </p:spPr>
        <p:txBody>
          <a:bodyPr/>
          <a:lstStyle/>
          <a:p>
            <a:endParaRPr lang="tr-TR">
              <a:solidFill>
                <a:prstClr val="black"/>
              </a:solidFill>
            </a:endParaRPr>
          </a:p>
        </p:txBody>
      </p:sp>
      <p:sp>
        <p:nvSpPr>
          <p:cNvPr id="6" name="Slayt Numarası Yer Tutucusu 5">
            <a:extLst>
              <a:ext uri="{FF2B5EF4-FFF2-40B4-BE49-F238E27FC236}">
                <a16:creationId xmlns:a16="http://schemas.microsoft.com/office/drawing/2014/main" id="{A6020199-CF51-EF48-A8B1-A73F2B1C827C}"/>
              </a:ext>
            </a:extLst>
          </p:cNvPr>
          <p:cNvSpPr>
            <a:spLocks noGrp="1"/>
          </p:cNvSpPr>
          <p:nvPr>
            <p:ph type="sldNum" sz="quarter" idx="12"/>
          </p:nvPr>
        </p:nvSpPr>
        <p:spPr>
          <a:xfrm>
            <a:off x="8610600" y="6356350"/>
            <a:ext cx="2743200" cy="365125"/>
          </a:xfrm>
          <a:prstGeom prst="rect">
            <a:avLst/>
          </a:prstGeom>
        </p:spPr>
        <p:txBody>
          <a:bodyPr/>
          <a:lstStyle/>
          <a:p>
            <a:fld id="{FA1F158C-430F-8841-8920-1EF7767B5C8A}" type="slidenum">
              <a:rPr lang="tr-TR" smtClean="0">
                <a:solidFill>
                  <a:prstClr val="black"/>
                </a:solidFill>
              </a:rPr>
              <a:pPr/>
              <a:t>‹#›</a:t>
            </a:fld>
            <a:endParaRPr lang="tr-TR">
              <a:solidFill>
                <a:prstClr val="black"/>
              </a:solidFill>
            </a:endParaRPr>
          </a:p>
        </p:txBody>
      </p:sp>
    </p:spTree>
    <p:extLst>
      <p:ext uri="{BB962C8B-B14F-4D97-AF65-F5344CB8AC3E}">
        <p14:creationId xmlns:p14="http://schemas.microsoft.com/office/powerpoint/2010/main" val="11774953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a:extLst>
              <a:ext uri="{FF2B5EF4-FFF2-40B4-BE49-F238E27FC236}">
                <a16:creationId xmlns:a16="http://schemas.microsoft.com/office/drawing/2014/main" id="{A59DA57C-A1D5-8D4C-AE77-2D71E3C663F9}"/>
              </a:ext>
            </a:extLst>
          </p:cNvPr>
          <p:cNvSpPr>
            <a:spLocks noGrp="1"/>
          </p:cNvSpPr>
          <p:nvPr>
            <p:ph type="title" orient="vert"/>
          </p:nvPr>
        </p:nvSpPr>
        <p:spPr>
          <a:xfrm>
            <a:off x="8724900" y="365125"/>
            <a:ext cx="2628900" cy="5811838"/>
          </a:xfrm>
          <a:prstGeom prst="rect">
            <a:avLst/>
          </a:prstGeom>
        </p:spPr>
        <p:txBody>
          <a:bodyPr vert="eaVert"/>
          <a:lstStyle/>
          <a:p>
            <a:r>
              <a:rPr lang="tr-TR"/>
              <a:t>Asıl başlık stilini düzenlemek için tıklayın</a:t>
            </a:r>
          </a:p>
        </p:txBody>
      </p:sp>
      <p:sp>
        <p:nvSpPr>
          <p:cNvPr id="3" name="Dikey Metin Yer Tutucusu 2">
            <a:extLst>
              <a:ext uri="{FF2B5EF4-FFF2-40B4-BE49-F238E27FC236}">
                <a16:creationId xmlns:a16="http://schemas.microsoft.com/office/drawing/2014/main" id="{572419AB-28C6-3E4A-BF2F-3337050D75CC}"/>
              </a:ext>
            </a:extLst>
          </p:cNvPr>
          <p:cNvSpPr>
            <a:spLocks noGrp="1"/>
          </p:cNvSpPr>
          <p:nvPr>
            <p:ph type="body" orient="vert" idx="1"/>
          </p:nvPr>
        </p:nvSpPr>
        <p:spPr>
          <a:xfrm>
            <a:off x="838200" y="365125"/>
            <a:ext cx="7734300" cy="5811838"/>
          </a:xfrm>
          <a:prstGeom prst="rect">
            <a:avLst/>
          </a:prstGeo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5ADAA388-C59A-624F-AD72-3DEF4B590EA1}"/>
              </a:ext>
            </a:extLst>
          </p:cNvPr>
          <p:cNvSpPr>
            <a:spLocks noGrp="1"/>
          </p:cNvSpPr>
          <p:nvPr>
            <p:ph type="dt" sz="half" idx="10"/>
          </p:nvPr>
        </p:nvSpPr>
        <p:spPr>
          <a:xfrm>
            <a:off x="838200" y="6356350"/>
            <a:ext cx="2743200" cy="365125"/>
          </a:xfrm>
          <a:prstGeom prst="rect">
            <a:avLst/>
          </a:prstGeom>
        </p:spPr>
        <p:txBody>
          <a:bodyPr/>
          <a:lstStyle/>
          <a:p>
            <a:fld id="{C9F2EA39-7205-3647-A1F0-AD92C9E3CD52}" type="datetimeFigureOut">
              <a:rPr lang="tr-TR" smtClean="0">
                <a:solidFill>
                  <a:prstClr val="black"/>
                </a:solidFill>
              </a:rPr>
              <a:pPr/>
              <a:t>27.02.2024</a:t>
            </a:fld>
            <a:endParaRPr lang="tr-TR">
              <a:solidFill>
                <a:prstClr val="black"/>
              </a:solidFill>
            </a:endParaRPr>
          </a:p>
        </p:txBody>
      </p:sp>
      <p:sp>
        <p:nvSpPr>
          <p:cNvPr id="5" name="Alt Bilgi Yer Tutucusu 4">
            <a:extLst>
              <a:ext uri="{FF2B5EF4-FFF2-40B4-BE49-F238E27FC236}">
                <a16:creationId xmlns:a16="http://schemas.microsoft.com/office/drawing/2014/main" id="{70D0DFC0-9617-0541-B578-A68C1A3C8999}"/>
              </a:ext>
            </a:extLst>
          </p:cNvPr>
          <p:cNvSpPr>
            <a:spLocks noGrp="1"/>
          </p:cNvSpPr>
          <p:nvPr>
            <p:ph type="ftr" sz="quarter" idx="11"/>
          </p:nvPr>
        </p:nvSpPr>
        <p:spPr>
          <a:xfrm>
            <a:off x="4038600" y="6356350"/>
            <a:ext cx="4114800" cy="365125"/>
          </a:xfrm>
          <a:prstGeom prst="rect">
            <a:avLst/>
          </a:prstGeom>
        </p:spPr>
        <p:txBody>
          <a:bodyPr/>
          <a:lstStyle/>
          <a:p>
            <a:endParaRPr lang="tr-TR">
              <a:solidFill>
                <a:prstClr val="black"/>
              </a:solidFill>
            </a:endParaRPr>
          </a:p>
        </p:txBody>
      </p:sp>
      <p:sp>
        <p:nvSpPr>
          <p:cNvPr id="6" name="Slayt Numarası Yer Tutucusu 5">
            <a:extLst>
              <a:ext uri="{FF2B5EF4-FFF2-40B4-BE49-F238E27FC236}">
                <a16:creationId xmlns:a16="http://schemas.microsoft.com/office/drawing/2014/main" id="{011951EC-2FCE-6847-893D-FE75C71056FB}"/>
              </a:ext>
            </a:extLst>
          </p:cNvPr>
          <p:cNvSpPr>
            <a:spLocks noGrp="1"/>
          </p:cNvSpPr>
          <p:nvPr>
            <p:ph type="sldNum" sz="quarter" idx="12"/>
          </p:nvPr>
        </p:nvSpPr>
        <p:spPr>
          <a:xfrm>
            <a:off x="8610600" y="6356350"/>
            <a:ext cx="2743200" cy="365125"/>
          </a:xfrm>
          <a:prstGeom prst="rect">
            <a:avLst/>
          </a:prstGeom>
        </p:spPr>
        <p:txBody>
          <a:bodyPr/>
          <a:lstStyle/>
          <a:p>
            <a:fld id="{FA1F158C-430F-8841-8920-1EF7767B5C8A}" type="slidenum">
              <a:rPr lang="tr-TR" smtClean="0">
                <a:solidFill>
                  <a:prstClr val="black"/>
                </a:solidFill>
              </a:rPr>
              <a:pPr/>
              <a:t>‹#›</a:t>
            </a:fld>
            <a:endParaRPr lang="tr-TR">
              <a:solidFill>
                <a:prstClr val="black"/>
              </a:solidFill>
            </a:endParaRPr>
          </a:p>
        </p:txBody>
      </p:sp>
    </p:spTree>
    <p:extLst>
      <p:ext uri="{BB962C8B-B14F-4D97-AF65-F5344CB8AC3E}">
        <p14:creationId xmlns:p14="http://schemas.microsoft.com/office/powerpoint/2010/main" val="32754395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Başlık ve İçerik">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6"/>
            <a:ext cx="10515600" cy="1325563"/>
          </a:xfrm>
          <a:prstGeom prst="rect">
            <a:avLst/>
          </a:prstGeom>
        </p:spPr>
        <p:txBody>
          <a:bodyPr/>
          <a:lstStyle/>
          <a:p>
            <a:r>
              <a:rPr lang="tr-TR"/>
              <a:t>Asıl başlık stili için tıklatın</a:t>
            </a:r>
          </a:p>
        </p:txBody>
      </p:sp>
      <p:sp>
        <p:nvSpPr>
          <p:cNvPr id="3" name="İçerik Yer Tutucusu 2"/>
          <p:cNvSpPr>
            <a:spLocks noGrp="1"/>
          </p:cNvSpPr>
          <p:nvPr>
            <p:ph idx="1"/>
          </p:nvPr>
        </p:nvSpPr>
        <p:spPr>
          <a:xfrm>
            <a:off x="838200" y="1825625"/>
            <a:ext cx="10515600" cy="4351338"/>
          </a:xfrm>
          <a:prstGeom prst="rect">
            <a:avLst/>
          </a:prstGeo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a:xfrm>
            <a:off x="838200" y="6356351"/>
            <a:ext cx="2743200" cy="365125"/>
          </a:xfrm>
          <a:prstGeom prst="rect">
            <a:avLst/>
          </a:prstGeom>
        </p:spPr>
        <p:txBody>
          <a:bodyPr/>
          <a:lstStyle>
            <a:lvl1pPr>
              <a:defRPr/>
            </a:lvl1pPr>
          </a:lstStyle>
          <a:p>
            <a:pPr>
              <a:defRPr/>
            </a:pPr>
            <a:endParaRPr lang="tr-TR" altLang="en-US">
              <a:solidFill>
                <a:prstClr val="black"/>
              </a:solidFill>
            </a:endParaRPr>
          </a:p>
        </p:txBody>
      </p:sp>
      <p:sp>
        <p:nvSpPr>
          <p:cNvPr id="5" name="Altbilgi Yer Tutucusu 4"/>
          <p:cNvSpPr>
            <a:spLocks noGrp="1"/>
          </p:cNvSpPr>
          <p:nvPr>
            <p:ph type="ftr" sz="quarter" idx="11"/>
          </p:nvPr>
        </p:nvSpPr>
        <p:spPr>
          <a:xfrm>
            <a:off x="4038600" y="6356351"/>
            <a:ext cx="4114800" cy="365125"/>
          </a:xfrm>
          <a:prstGeom prst="rect">
            <a:avLst/>
          </a:prstGeom>
        </p:spPr>
        <p:txBody>
          <a:bodyPr/>
          <a:lstStyle>
            <a:lvl1pPr>
              <a:defRPr/>
            </a:lvl1pPr>
          </a:lstStyle>
          <a:p>
            <a:pPr>
              <a:defRPr/>
            </a:pPr>
            <a:endParaRPr lang="tr-TR" altLang="en-US">
              <a:solidFill>
                <a:prstClr val="black"/>
              </a:solidFill>
            </a:endParaRPr>
          </a:p>
        </p:txBody>
      </p:sp>
      <p:sp>
        <p:nvSpPr>
          <p:cNvPr id="6" name="Slayt Numarası Yer Tutucusu 5"/>
          <p:cNvSpPr>
            <a:spLocks noGrp="1"/>
          </p:cNvSpPr>
          <p:nvPr>
            <p:ph type="sldNum" sz="quarter" idx="12"/>
          </p:nvPr>
        </p:nvSpPr>
        <p:spPr>
          <a:xfrm>
            <a:off x="8610600" y="6356351"/>
            <a:ext cx="2743200" cy="365125"/>
          </a:xfrm>
          <a:prstGeom prst="rect">
            <a:avLst/>
          </a:prstGeom>
        </p:spPr>
        <p:txBody>
          <a:bodyPr/>
          <a:lstStyle>
            <a:lvl1pPr>
              <a:defRPr/>
            </a:lvl1pPr>
          </a:lstStyle>
          <a:p>
            <a:pPr>
              <a:defRPr/>
            </a:pPr>
            <a:fld id="{44B91302-8D7A-4D53-BB8F-231A205400B6}" type="slidenum">
              <a:rPr lang="tr-TR" altLang="en-US">
                <a:solidFill>
                  <a:prstClr val="black"/>
                </a:solidFill>
              </a:rPr>
              <a:pPr>
                <a:defRPr/>
              </a:pPr>
              <a:t>‹#›</a:t>
            </a:fld>
            <a:endParaRPr lang="tr-TR" altLang="en-US">
              <a:solidFill>
                <a:prstClr val="black"/>
              </a:solidFill>
            </a:endParaRPr>
          </a:p>
        </p:txBody>
      </p:sp>
    </p:spTree>
    <p:extLst>
      <p:ext uri="{BB962C8B-B14F-4D97-AF65-F5344CB8AC3E}">
        <p14:creationId xmlns:p14="http://schemas.microsoft.com/office/powerpoint/2010/main" val="9474948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aşlık ve İçerik">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632AB096-907A-A34E-80C9-AF5C22DA2421}"/>
              </a:ext>
            </a:extLst>
          </p:cNvPr>
          <p:cNvSpPr>
            <a:spLocks noGrp="1"/>
          </p:cNvSpPr>
          <p:nvPr>
            <p:ph idx="1"/>
          </p:nvPr>
        </p:nvSpPr>
        <p:spPr>
          <a:xfrm>
            <a:off x="194733" y="956733"/>
            <a:ext cx="11751734" cy="5486400"/>
          </a:xfrm>
          <a:prstGeom prst="rect">
            <a:avLst/>
          </a:prstGeom>
        </p:spPr>
        <p:txBody>
          <a:bodyPr/>
          <a:lstStyle/>
          <a:p>
            <a:pPr lvl="0"/>
            <a:r>
              <a:rPr lang="tr-TR" dirty="0"/>
              <a:t>Asıl metin stillerini düzenlemek için tıklayın</a:t>
            </a:r>
          </a:p>
          <a:p>
            <a:pPr lvl="1"/>
            <a:r>
              <a:rPr lang="tr-TR" dirty="0"/>
              <a:t>İkinci düzey</a:t>
            </a:r>
          </a:p>
          <a:p>
            <a:pPr lvl="2"/>
            <a:r>
              <a:rPr lang="tr-TR" dirty="0"/>
              <a:t>Üçüncü düzey</a:t>
            </a:r>
          </a:p>
          <a:p>
            <a:pPr lvl="3"/>
            <a:r>
              <a:rPr lang="tr-TR" dirty="0"/>
              <a:t>Dördüncü düzey</a:t>
            </a:r>
          </a:p>
          <a:p>
            <a:pPr lvl="4"/>
            <a:r>
              <a:rPr lang="tr-TR" dirty="0"/>
              <a:t>Beşinci düzey</a:t>
            </a:r>
          </a:p>
        </p:txBody>
      </p:sp>
      <p:sp>
        <p:nvSpPr>
          <p:cNvPr id="4" name="Veri Yer Tutucusu 3">
            <a:extLst>
              <a:ext uri="{FF2B5EF4-FFF2-40B4-BE49-F238E27FC236}">
                <a16:creationId xmlns:a16="http://schemas.microsoft.com/office/drawing/2014/main" id="{942C8802-23B5-7B46-9F57-606100582B74}"/>
              </a:ext>
            </a:extLst>
          </p:cNvPr>
          <p:cNvSpPr>
            <a:spLocks noGrp="1"/>
          </p:cNvSpPr>
          <p:nvPr>
            <p:ph type="dt" sz="half" idx="10"/>
          </p:nvPr>
        </p:nvSpPr>
        <p:spPr>
          <a:xfrm>
            <a:off x="838200" y="6356350"/>
            <a:ext cx="2743200" cy="365125"/>
          </a:xfrm>
          <a:prstGeom prst="rect">
            <a:avLst/>
          </a:prstGeom>
        </p:spPr>
        <p:txBody>
          <a:bodyPr/>
          <a:lstStyle/>
          <a:p>
            <a:fld id="{C9F2EA39-7205-3647-A1F0-AD92C9E3CD52}" type="datetimeFigureOut">
              <a:rPr lang="tr-TR" smtClean="0">
                <a:solidFill>
                  <a:prstClr val="black"/>
                </a:solidFill>
              </a:rPr>
              <a:pPr/>
              <a:t>27.02.2024</a:t>
            </a:fld>
            <a:endParaRPr lang="tr-TR">
              <a:solidFill>
                <a:prstClr val="black"/>
              </a:solidFill>
            </a:endParaRPr>
          </a:p>
        </p:txBody>
      </p:sp>
      <p:sp>
        <p:nvSpPr>
          <p:cNvPr id="5" name="Alt Bilgi Yer Tutucusu 4">
            <a:extLst>
              <a:ext uri="{FF2B5EF4-FFF2-40B4-BE49-F238E27FC236}">
                <a16:creationId xmlns:a16="http://schemas.microsoft.com/office/drawing/2014/main" id="{3707F49B-3120-E24B-A81C-99E940978AFB}"/>
              </a:ext>
            </a:extLst>
          </p:cNvPr>
          <p:cNvSpPr>
            <a:spLocks noGrp="1"/>
          </p:cNvSpPr>
          <p:nvPr>
            <p:ph type="ftr" sz="quarter" idx="11"/>
          </p:nvPr>
        </p:nvSpPr>
        <p:spPr>
          <a:xfrm>
            <a:off x="4038600" y="6356350"/>
            <a:ext cx="4114800" cy="365125"/>
          </a:xfrm>
          <a:prstGeom prst="rect">
            <a:avLst/>
          </a:prstGeom>
        </p:spPr>
        <p:txBody>
          <a:bodyPr/>
          <a:lstStyle/>
          <a:p>
            <a:endParaRPr lang="tr-TR">
              <a:solidFill>
                <a:prstClr val="black"/>
              </a:solidFill>
            </a:endParaRPr>
          </a:p>
        </p:txBody>
      </p:sp>
      <p:sp>
        <p:nvSpPr>
          <p:cNvPr id="6" name="Slayt Numarası Yer Tutucusu 5">
            <a:extLst>
              <a:ext uri="{FF2B5EF4-FFF2-40B4-BE49-F238E27FC236}">
                <a16:creationId xmlns:a16="http://schemas.microsoft.com/office/drawing/2014/main" id="{7AB7F435-05ED-4344-8FB2-CA203B813D54}"/>
              </a:ext>
            </a:extLst>
          </p:cNvPr>
          <p:cNvSpPr>
            <a:spLocks noGrp="1"/>
          </p:cNvSpPr>
          <p:nvPr>
            <p:ph type="sldNum" sz="quarter" idx="12"/>
          </p:nvPr>
        </p:nvSpPr>
        <p:spPr>
          <a:xfrm>
            <a:off x="8610600" y="6356350"/>
            <a:ext cx="2743200" cy="365125"/>
          </a:xfrm>
          <a:prstGeom prst="rect">
            <a:avLst/>
          </a:prstGeom>
        </p:spPr>
        <p:txBody>
          <a:bodyPr/>
          <a:lstStyle/>
          <a:p>
            <a:fld id="{FA1F158C-430F-8841-8920-1EF7767B5C8A}" type="slidenum">
              <a:rPr lang="tr-TR" smtClean="0">
                <a:solidFill>
                  <a:prstClr val="black"/>
                </a:solidFill>
              </a:rPr>
              <a:pPr/>
              <a:t>‹#›</a:t>
            </a:fld>
            <a:endParaRPr lang="tr-TR">
              <a:solidFill>
                <a:prstClr val="black"/>
              </a:solidFill>
            </a:endParaRPr>
          </a:p>
        </p:txBody>
      </p:sp>
      <p:sp>
        <p:nvSpPr>
          <p:cNvPr id="7" name="Unvan 1"/>
          <p:cNvSpPr txBox="1">
            <a:spLocks/>
          </p:cNvSpPr>
          <p:nvPr userDrawn="1"/>
        </p:nvSpPr>
        <p:spPr>
          <a:xfrm>
            <a:off x="1676400" y="271463"/>
            <a:ext cx="10515600" cy="43497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tr-TR" sz="3000" b="1" kern="0">
                <a:solidFill>
                  <a:prstClr val="white"/>
                </a:solidFill>
                <a:latin typeface="Calibri" panose="020F0502020204030204"/>
              </a:rPr>
              <a:t>                      112 ACİL ÇAĞRI MERKEZLERİ</a:t>
            </a:r>
            <a:br>
              <a:rPr lang="tr-TR" sz="3000" b="1" kern="0">
                <a:solidFill>
                  <a:prstClr val="white"/>
                </a:solidFill>
                <a:latin typeface="Calibri" panose="020F0502020204030204"/>
              </a:rPr>
            </a:br>
            <a:endParaRPr lang="tr-TR" dirty="0">
              <a:solidFill>
                <a:prstClr val="black"/>
              </a:solidFill>
            </a:endParaRPr>
          </a:p>
        </p:txBody>
      </p:sp>
    </p:spTree>
    <p:extLst>
      <p:ext uri="{BB962C8B-B14F-4D97-AF65-F5344CB8AC3E}">
        <p14:creationId xmlns:p14="http://schemas.microsoft.com/office/powerpoint/2010/main" val="18800027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388DD6F-C5A0-FF42-A935-12D543D11706}"/>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tr-TR"/>
              <a:t>Asıl başlık stilini düzenlemek için tıklayın</a:t>
            </a:r>
          </a:p>
        </p:txBody>
      </p:sp>
      <p:sp>
        <p:nvSpPr>
          <p:cNvPr id="3" name="Metin Yer Tutucusu 2">
            <a:extLst>
              <a:ext uri="{FF2B5EF4-FFF2-40B4-BE49-F238E27FC236}">
                <a16:creationId xmlns:a16="http://schemas.microsoft.com/office/drawing/2014/main" id="{E9331AC1-8C12-524C-BEDF-D3ACC50B0A1D}"/>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düzenlemek için tıklayın</a:t>
            </a:r>
          </a:p>
        </p:txBody>
      </p:sp>
      <p:sp>
        <p:nvSpPr>
          <p:cNvPr id="4" name="Veri Yer Tutucusu 3">
            <a:extLst>
              <a:ext uri="{FF2B5EF4-FFF2-40B4-BE49-F238E27FC236}">
                <a16:creationId xmlns:a16="http://schemas.microsoft.com/office/drawing/2014/main" id="{982C2C66-E85B-A648-9F8E-FAE1A3396D04}"/>
              </a:ext>
            </a:extLst>
          </p:cNvPr>
          <p:cNvSpPr>
            <a:spLocks noGrp="1"/>
          </p:cNvSpPr>
          <p:nvPr>
            <p:ph type="dt" sz="half" idx="10"/>
          </p:nvPr>
        </p:nvSpPr>
        <p:spPr>
          <a:xfrm>
            <a:off x="838200" y="6356350"/>
            <a:ext cx="2743200" cy="365125"/>
          </a:xfrm>
          <a:prstGeom prst="rect">
            <a:avLst/>
          </a:prstGeom>
        </p:spPr>
        <p:txBody>
          <a:bodyPr/>
          <a:lstStyle/>
          <a:p>
            <a:fld id="{C9F2EA39-7205-3647-A1F0-AD92C9E3CD52}" type="datetimeFigureOut">
              <a:rPr lang="tr-TR" smtClean="0">
                <a:solidFill>
                  <a:prstClr val="black"/>
                </a:solidFill>
              </a:rPr>
              <a:pPr/>
              <a:t>27.02.2024</a:t>
            </a:fld>
            <a:endParaRPr lang="tr-TR">
              <a:solidFill>
                <a:prstClr val="black"/>
              </a:solidFill>
            </a:endParaRPr>
          </a:p>
        </p:txBody>
      </p:sp>
      <p:sp>
        <p:nvSpPr>
          <p:cNvPr id="5" name="Alt Bilgi Yer Tutucusu 4">
            <a:extLst>
              <a:ext uri="{FF2B5EF4-FFF2-40B4-BE49-F238E27FC236}">
                <a16:creationId xmlns:a16="http://schemas.microsoft.com/office/drawing/2014/main" id="{4FF35616-E625-714A-9B1A-5CD16353C2F0}"/>
              </a:ext>
            </a:extLst>
          </p:cNvPr>
          <p:cNvSpPr>
            <a:spLocks noGrp="1"/>
          </p:cNvSpPr>
          <p:nvPr>
            <p:ph type="ftr" sz="quarter" idx="11"/>
          </p:nvPr>
        </p:nvSpPr>
        <p:spPr>
          <a:xfrm>
            <a:off x="4038600" y="6356350"/>
            <a:ext cx="4114800" cy="365125"/>
          </a:xfrm>
          <a:prstGeom prst="rect">
            <a:avLst/>
          </a:prstGeom>
        </p:spPr>
        <p:txBody>
          <a:bodyPr/>
          <a:lstStyle/>
          <a:p>
            <a:endParaRPr lang="tr-TR">
              <a:solidFill>
                <a:prstClr val="black"/>
              </a:solidFill>
            </a:endParaRPr>
          </a:p>
        </p:txBody>
      </p:sp>
      <p:sp>
        <p:nvSpPr>
          <p:cNvPr id="6" name="Slayt Numarası Yer Tutucusu 5">
            <a:extLst>
              <a:ext uri="{FF2B5EF4-FFF2-40B4-BE49-F238E27FC236}">
                <a16:creationId xmlns:a16="http://schemas.microsoft.com/office/drawing/2014/main" id="{FD000F94-957C-FA42-8994-2706C5E10673}"/>
              </a:ext>
            </a:extLst>
          </p:cNvPr>
          <p:cNvSpPr>
            <a:spLocks noGrp="1"/>
          </p:cNvSpPr>
          <p:nvPr>
            <p:ph type="sldNum" sz="quarter" idx="12"/>
          </p:nvPr>
        </p:nvSpPr>
        <p:spPr>
          <a:xfrm>
            <a:off x="8610600" y="6356350"/>
            <a:ext cx="2743200" cy="365125"/>
          </a:xfrm>
          <a:prstGeom prst="rect">
            <a:avLst/>
          </a:prstGeom>
        </p:spPr>
        <p:txBody>
          <a:bodyPr/>
          <a:lstStyle/>
          <a:p>
            <a:fld id="{FA1F158C-430F-8841-8920-1EF7767B5C8A}" type="slidenum">
              <a:rPr lang="tr-TR" smtClean="0">
                <a:solidFill>
                  <a:prstClr val="black"/>
                </a:solidFill>
              </a:rPr>
              <a:pPr/>
              <a:t>‹#›</a:t>
            </a:fld>
            <a:endParaRPr lang="tr-TR">
              <a:solidFill>
                <a:prstClr val="black"/>
              </a:solidFill>
            </a:endParaRPr>
          </a:p>
        </p:txBody>
      </p:sp>
      <p:sp>
        <p:nvSpPr>
          <p:cNvPr id="7" name="Unvan 1"/>
          <p:cNvSpPr txBox="1">
            <a:spLocks/>
          </p:cNvSpPr>
          <p:nvPr userDrawn="1"/>
        </p:nvSpPr>
        <p:spPr>
          <a:xfrm>
            <a:off x="838200" y="288925"/>
            <a:ext cx="10515600" cy="43497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tr-TR" sz="3000" b="1" kern="0">
                <a:solidFill>
                  <a:prstClr val="white"/>
                </a:solidFill>
                <a:latin typeface="Calibri" panose="020F0502020204030204"/>
              </a:rPr>
              <a:t>                      112 ACİL ÇAĞRI MERKEZLERİ</a:t>
            </a:r>
            <a:br>
              <a:rPr lang="tr-TR" sz="3000" b="1" kern="0">
                <a:solidFill>
                  <a:prstClr val="white"/>
                </a:solidFill>
                <a:latin typeface="Calibri" panose="020F0502020204030204"/>
              </a:rPr>
            </a:br>
            <a:endParaRPr lang="tr-TR" dirty="0">
              <a:solidFill>
                <a:prstClr val="black"/>
              </a:solidFill>
            </a:endParaRPr>
          </a:p>
        </p:txBody>
      </p:sp>
    </p:spTree>
    <p:extLst>
      <p:ext uri="{BB962C8B-B14F-4D97-AF65-F5344CB8AC3E}">
        <p14:creationId xmlns:p14="http://schemas.microsoft.com/office/powerpoint/2010/main" val="1118405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ki İçerik">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A78BA68D-B820-A64C-A9DA-523A35A97678}"/>
              </a:ext>
            </a:extLst>
          </p:cNvPr>
          <p:cNvSpPr>
            <a:spLocks noGrp="1"/>
          </p:cNvSpPr>
          <p:nvPr>
            <p:ph sz="half" idx="1"/>
          </p:nvPr>
        </p:nvSpPr>
        <p:spPr>
          <a:xfrm>
            <a:off x="838200" y="1825625"/>
            <a:ext cx="5181600" cy="4351338"/>
          </a:xfrm>
          <a:prstGeom prst="rect">
            <a:avLst/>
          </a:prstGeo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a:extLst>
              <a:ext uri="{FF2B5EF4-FFF2-40B4-BE49-F238E27FC236}">
                <a16:creationId xmlns:a16="http://schemas.microsoft.com/office/drawing/2014/main" id="{F5EFD558-1A9E-F940-82F9-70DB1E4420FE}"/>
              </a:ext>
            </a:extLst>
          </p:cNvPr>
          <p:cNvSpPr>
            <a:spLocks noGrp="1"/>
          </p:cNvSpPr>
          <p:nvPr>
            <p:ph sz="half" idx="2"/>
          </p:nvPr>
        </p:nvSpPr>
        <p:spPr>
          <a:xfrm>
            <a:off x="6172200" y="1825625"/>
            <a:ext cx="5181600" cy="4351338"/>
          </a:xfrm>
          <a:prstGeom prst="rect">
            <a:avLst/>
          </a:prstGeo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a:extLst>
              <a:ext uri="{FF2B5EF4-FFF2-40B4-BE49-F238E27FC236}">
                <a16:creationId xmlns:a16="http://schemas.microsoft.com/office/drawing/2014/main" id="{E41D1E79-AC53-7545-8CB6-D0222CE212CD}"/>
              </a:ext>
            </a:extLst>
          </p:cNvPr>
          <p:cNvSpPr>
            <a:spLocks noGrp="1"/>
          </p:cNvSpPr>
          <p:nvPr>
            <p:ph type="dt" sz="half" idx="10"/>
          </p:nvPr>
        </p:nvSpPr>
        <p:spPr>
          <a:xfrm>
            <a:off x="838200" y="6356350"/>
            <a:ext cx="2743200" cy="365125"/>
          </a:xfrm>
          <a:prstGeom prst="rect">
            <a:avLst/>
          </a:prstGeom>
        </p:spPr>
        <p:txBody>
          <a:bodyPr/>
          <a:lstStyle/>
          <a:p>
            <a:fld id="{C9F2EA39-7205-3647-A1F0-AD92C9E3CD52}" type="datetimeFigureOut">
              <a:rPr lang="tr-TR" smtClean="0">
                <a:solidFill>
                  <a:prstClr val="black"/>
                </a:solidFill>
              </a:rPr>
              <a:pPr/>
              <a:t>27.02.2024</a:t>
            </a:fld>
            <a:endParaRPr lang="tr-TR">
              <a:solidFill>
                <a:prstClr val="black"/>
              </a:solidFill>
            </a:endParaRPr>
          </a:p>
        </p:txBody>
      </p:sp>
      <p:sp>
        <p:nvSpPr>
          <p:cNvPr id="6" name="Alt Bilgi Yer Tutucusu 5">
            <a:extLst>
              <a:ext uri="{FF2B5EF4-FFF2-40B4-BE49-F238E27FC236}">
                <a16:creationId xmlns:a16="http://schemas.microsoft.com/office/drawing/2014/main" id="{E660824D-8047-0A4B-B085-39239B606ED8}"/>
              </a:ext>
            </a:extLst>
          </p:cNvPr>
          <p:cNvSpPr>
            <a:spLocks noGrp="1"/>
          </p:cNvSpPr>
          <p:nvPr>
            <p:ph type="ftr" sz="quarter" idx="11"/>
          </p:nvPr>
        </p:nvSpPr>
        <p:spPr>
          <a:xfrm>
            <a:off x="4038600" y="6356350"/>
            <a:ext cx="4114800" cy="365125"/>
          </a:xfrm>
          <a:prstGeom prst="rect">
            <a:avLst/>
          </a:prstGeom>
        </p:spPr>
        <p:txBody>
          <a:bodyPr/>
          <a:lstStyle/>
          <a:p>
            <a:endParaRPr lang="tr-TR">
              <a:solidFill>
                <a:prstClr val="black"/>
              </a:solidFill>
            </a:endParaRPr>
          </a:p>
        </p:txBody>
      </p:sp>
      <p:sp>
        <p:nvSpPr>
          <p:cNvPr id="7" name="Slayt Numarası Yer Tutucusu 6">
            <a:extLst>
              <a:ext uri="{FF2B5EF4-FFF2-40B4-BE49-F238E27FC236}">
                <a16:creationId xmlns:a16="http://schemas.microsoft.com/office/drawing/2014/main" id="{93EB168C-1CFC-E440-B50E-9958466F6A38}"/>
              </a:ext>
            </a:extLst>
          </p:cNvPr>
          <p:cNvSpPr>
            <a:spLocks noGrp="1"/>
          </p:cNvSpPr>
          <p:nvPr>
            <p:ph type="sldNum" sz="quarter" idx="12"/>
          </p:nvPr>
        </p:nvSpPr>
        <p:spPr>
          <a:xfrm>
            <a:off x="8610600" y="6356350"/>
            <a:ext cx="2743200" cy="365125"/>
          </a:xfrm>
          <a:prstGeom prst="rect">
            <a:avLst/>
          </a:prstGeom>
        </p:spPr>
        <p:txBody>
          <a:bodyPr/>
          <a:lstStyle/>
          <a:p>
            <a:fld id="{FA1F158C-430F-8841-8920-1EF7767B5C8A}" type="slidenum">
              <a:rPr lang="tr-TR" smtClean="0">
                <a:solidFill>
                  <a:prstClr val="black"/>
                </a:solidFill>
              </a:rPr>
              <a:pPr/>
              <a:t>‹#›</a:t>
            </a:fld>
            <a:endParaRPr lang="tr-TR">
              <a:solidFill>
                <a:prstClr val="black"/>
              </a:solidFill>
            </a:endParaRPr>
          </a:p>
        </p:txBody>
      </p:sp>
      <p:sp>
        <p:nvSpPr>
          <p:cNvPr id="8" name="Unvan 1"/>
          <p:cNvSpPr>
            <a:spLocks noGrp="1"/>
          </p:cNvSpPr>
          <p:nvPr>
            <p:ph type="title"/>
          </p:nvPr>
        </p:nvSpPr>
        <p:spPr>
          <a:xfrm>
            <a:off x="838200" y="288925"/>
            <a:ext cx="10515600" cy="434975"/>
          </a:xfrm>
          <a:prstGeom prst="rect">
            <a:avLst/>
          </a:prstGeom>
        </p:spPr>
        <p:txBody>
          <a:bodyPr/>
          <a:lstStyle/>
          <a:p>
            <a:pPr lvl="0">
              <a:lnSpc>
                <a:spcPct val="100000"/>
              </a:lnSpc>
              <a:spcBef>
                <a:spcPts val="0"/>
              </a:spcBef>
              <a:defRPr/>
            </a:pPr>
            <a:r>
              <a:rPr lang="tr-TR" sz="3000" b="1" kern="0" dirty="0">
                <a:solidFill>
                  <a:prstClr val="white"/>
                </a:solidFill>
                <a:latin typeface="Calibri" panose="020F0502020204030204"/>
              </a:rPr>
              <a:t>                      112 ACİL ÇAĞRI MERKEZLERİ</a:t>
            </a:r>
            <a:br>
              <a:rPr lang="tr-TR" sz="3000" b="1" kern="0" dirty="0">
                <a:solidFill>
                  <a:prstClr val="white"/>
                </a:solidFill>
                <a:latin typeface="Calibri" panose="020F0502020204030204"/>
              </a:rPr>
            </a:br>
            <a:endParaRPr lang="tr-TR" dirty="0"/>
          </a:p>
        </p:txBody>
      </p:sp>
    </p:spTree>
    <p:extLst>
      <p:ext uri="{BB962C8B-B14F-4D97-AF65-F5344CB8AC3E}">
        <p14:creationId xmlns:p14="http://schemas.microsoft.com/office/powerpoint/2010/main" val="41459645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901B9F78-DEAF-0146-ADC9-79DE2775F80A}"/>
              </a:ext>
            </a:extLst>
          </p:cNvPr>
          <p:cNvSpPr>
            <a:spLocks noGrp="1"/>
          </p:cNvSpPr>
          <p:nvPr>
            <p:ph type="title"/>
          </p:nvPr>
        </p:nvSpPr>
        <p:spPr>
          <a:xfrm>
            <a:off x="839788" y="365125"/>
            <a:ext cx="10515600" cy="1325563"/>
          </a:xfrm>
          <a:prstGeom prst="rect">
            <a:avLst/>
          </a:prstGeom>
        </p:spPr>
        <p:txBody>
          <a:bodyPr/>
          <a:lstStyle/>
          <a:p>
            <a:r>
              <a:rPr lang="tr-TR"/>
              <a:t>Asıl başlık stilini düzenlemek için tıklayın</a:t>
            </a:r>
          </a:p>
        </p:txBody>
      </p:sp>
      <p:sp>
        <p:nvSpPr>
          <p:cNvPr id="3" name="Metin Yer Tutucusu 2">
            <a:extLst>
              <a:ext uri="{FF2B5EF4-FFF2-40B4-BE49-F238E27FC236}">
                <a16:creationId xmlns:a16="http://schemas.microsoft.com/office/drawing/2014/main" id="{47A7D754-75CE-3941-B2FF-683828E0EADC}"/>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İçerik Yer Tutucusu 3">
            <a:extLst>
              <a:ext uri="{FF2B5EF4-FFF2-40B4-BE49-F238E27FC236}">
                <a16:creationId xmlns:a16="http://schemas.microsoft.com/office/drawing/2014/main" id="{7ECFBE86-7B56-364B-91F6-46509514493D}"/>
              </a:ext>
            </a:extLst>
          </p:cNvPr>
          <p:cNvSpPr>
            <a:spLocks noGrp="1"/>
          </p:cNvSpPr>
          <p:nvPr>
            <p:ph sz="half" idx="2"/>
          </p:nvPr>
        </p:nvSpPr>
        <p:spPr>
          <a:xfrm>
            <a:off x="839788" y="2505075"/>
            <a:ext cx="5157787" cy="3684588"/>
          </a:xfrm>
          <a:prstGeom prst="rect">
            <a:avLst/>
          </a:prstGeo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a:extLst>
              <a:ext uri="{FF2B5EF4-FFF2-40B4-BE49-F238E27FC236}">
                <a16:creationId xmlns:a16="http://schemas.microsoft.com/office/drawing/2014/main" id="{9A63CC80-A66E-0545-ABDC-C183E1455D16}"/>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İçerik Yer Tutucusu 5">
            <a:extLst>
              <a:ext uri="{FF2B5EF4-FFF2-40B4-BE49-F238E27FC236}">
                <a16:creationId xmlns:a16="http://schemas.microsoft.com/office/drawing/2014/main" id="{03FDCCC4-5D3B-C44C-8991-259AB09B175F}"/>
              </a:ext>
            </a:extLst>
          </p:cNvPr>
          <p:cNvSpPr>
            <a:spLocks noGrp="1"/>
          </p:cNvSpPr>
          <p:nvPr>
            <p:ph sz="quarter" idx="4"/>
          </p:nvPr>
        </p:nvSpPr>
        <p:spPr>
          <a:xfrm>
            <a:off x="6172200" y="2505075"/>
            <a:ext cx="5183188" cy="3684588"/>
          </a:xfrm>
          <a:prstGeom prst="rect">
            <a:avLst/>
          </a:prstGeo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a:extLst>
              <a:ext uri="{FF2B5EF4-FFF2-40B4-BE49-F238E27FC236}">
                <a16:creationId xmlns:a16="http://schemas.microsoft.com/office/drawing/2014/main" id="{88872F3A-2771-3B43-8696-898170553FC8}"/>
              </a:ext>
            </a:extLst>
          </p:cNvPr>
          <p:cNvSpPr>
            <a:spLocks noGrp="1"/>
          </p:cNvSpPr>
          <p:nvPr>
            <p:ph type="dt" sz="half" idx="10"/>
          </p:nvPr>
        </p:nvSpPr>
        <p:spPr>
          <a:xfrm>
            <a:off x="838200" y="6356350"/>
            <a:ext cx="2743200" cy="365125"/>
          </a:xfrm>
          <a:prstGeom prst="rect">
            <a:avLst/>
          </a:prstGeom>
        </p:spPr>
        <p:txBody>
          <a:bodyPr/>
          <a:lstStyle/>
          <a:p>
            <a:fld id="{C9F2EA39-7205-3647-A1F0-AD92C9E3CD52}" type="datetimeFigureOut">
              <a:rPr lang="tr-TR" smtClean="0">
                <a:solidFill>
                  <a:prstClr val="black"/>
                </a:solidFill>
              </a:rPr>
              <a:pPr/>
              <a:t>27.02.2024</a:t>
            </a:fld>
            <a:endParaRPr lang="tr-TR">
              <a:solidFill>
                <a:prstClr val="black"/>
              </a:solidFill>
            </a:endParaRPr>
          </a:p>
        </p:txBody>
      </p:sp>
      <p:sp>
        <p:nvSpPr>
          <p:cNvPr id="8" name="Alt Bilgi Yer Tutucusu 7">
            <a:extLst>
              <a:ext uri="{FF2B5EF4-FFF2-40B4-BE49-F238E27FC236}">
                <a16:creationId xmlns:a16="http://schemas.microsoft.com/office/drawing/2014/main" id="{FF077667-18E4-0E47-89B2-FCD9C270ACB4}"/>
              </a:ext>
            </a:extLst>
          </p:cNvPr>
          <p:cNvSpPr>
            <a:spLocks noGrp="1"/>
          </p:cNvSpPr>
          <p:nvPr>
            <p:ph type="ftr" sz="quarter" idx="11"/>
          </p:nvPr>
        </p:nvSpPr>
        <p:spPr>
          <a:xfrm>
            <a:off x="4038600" y="6356350"/>
            <a:ext cx="4114800" cy="365125"/>
          </a:xfrm>
          <a:prstGeom prst="rect">
            <a:avLst/>
          </a:prstGeom>
        </p:spPr>
        <p:txBody>
          <a:bodyPr/>
          <a:lstStyle/>
          <a:p>
            <a:endParaRPr lang="tr-TR">
              <a:solidFill>
                <a:prstClr val="black"/>
              </a:solidFill>
            </a:endParaRPr>
          </a:p>
        </p:txBody>
      </p:sp>
      <p:sp>
        <p:nvSpPr>
          <p:cNvPr id="9" name="Slayt Numarası Yer Tutucusu 8">
            <a:extLst>
              <a:ext uri="{FF2B5EF4-FFF2-40B4-BE49-F238E27FC236}">
                <a16:creationId xmlns:a16="http://schemas.microsoft.com/office/drawing/2014/main" id="{C6378897-0EA3-0945-8873-542ADA40CF77}"/>
              </a:ext>
            </a:extLst>
          </p:cNvPr>
          <p:cNvSpPr>
            <a:spLocks noGrp="1"/>
          </p:cNvSpPr>
          <p:nvPr>
            <p:ph type="sldNum" sz="quarter" idx="12"/>
          </p:nvPr>
        </p:nvSpPr>
        <p:spPr>
          <a:xfrm>
            <a:off x="8610600" y="6356350"/>
            <a:ext cx="2743200" cy="365125"/>
          </a:xfrm>
          <a:prstGeom prst="rect">
            <a:avLst/>
          </a:prstGeom>
        </p:spPr>
        <p:txBody>
          <a:bodyPr/>
          <a:lstStyle/>
          <a:p>
            <a:fld id="{FA1F158C-430F-8841-8920-1EF7767B5C8A}" type="slidenum">
              <a:rPr lang="tr-TR" smtClean="0">
                <a:solidFill>
                  <a:prstClr val="black"/>
                </a:solidFill>
              </a:rPr>
              <a:pPr/>
              <a:t>‹#›</a:t>
            </a:fld>
            <a:endParaRPr lang="tr-TR">
              <a:solidFill>
                <a:prstClr val="black"/>
              </a:solidFill>
            </a:endParaRPr>
          </a:p>
        </p:txBody>
      </p:sp>
    </p:spTree>
    <p:extLst>
      <p:ext uri="{BB962C8B-B14F-4D97-AF65-F5344CB8AC3E}">
        <p14:creationId xmlns:p14="http://schemas.microsoft.com/office/powerpoint/2010/main" val="14642705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B146946-E8F9-8848-9FB7-B51DC37AAE4A}"/>
              </a:ext>
            </a:extLst>
          </p:cNvPr>
          <p:cNvSpPr>
            <a:spLocks noGrp="1"/>
          </p:cNvSpPr>
          <p:nvPr>
            <p:ph type="title"/>
          </p:nvPr>
        </p:nvSpPr>
        <p:spPr>
          <a:xfrm>
            <a:off x="838200" y="365125"/>
            <a:ext cx="10515600" cy="1325563"/>
          </a:xfrm>
          <a:prstGeom prst="rect">
            <a:avLst/>
          </a:prstGeom>
        </p:spPr>
        <p:txBody>
          <a:bodyPr/>
          <a:lstStyle/>
          <a:p>
            <a:r>
              <a:rPr lang="tr-TR"/>
              <a:t>Asıl başlık stilini düzenlemek için tıklayın</a:t>
            </a:r>
          </a:p>
        </p:txBody>
      </p:sp>
      <p:sp>
        <p:nvSpPr>
          <p:cNvPr id="3" name="Veri Yer Tutucusu 2">
            <a:extLst>
              <a:ext uri="{FF2B5EF4-FFF2-40B4-BE49-F238E27FC236}">
                <a16:creationId xmlns:a16="http://schemas.microsoft.com/office/drawing/2014/main" id="{9F4DBA57-4B21-C84B-8299-3F6F426EC1D7}"/>
              </a:ext>
            </a:extLst>
          </p:cNvPr>
          <p:cNvSpPr>
            <a:spLocks noGrp="1"/>
          </p:cNvSpPr>
          <p:nvPr>
            <p:ph type="dt" sz="half" idx="10"/>
          </p:nvPr>
        </p:nvSpPr>
        <p:spPr>
          <a:xfrm>
            <a:off x="838200" y="6356350"/>
            <a:ext cx="2743200" cy="365125"/>
          </a:xfrm>
          <a:prstGeom prst="rect">
            <a:avLst/>
          </a:prstGeom>
        </p:spPr>
        <p:txBody>
          <a:bodyPr/>
          <a:lstStyle/>
          <a:p>
            <a:fld id="{C9F2EA39-7205-3647-A1F0-AD92C9E3CD52}" type="datetimeFigureOut">
              <a:rPr lang="tr-TR" smtClean="0">
                <a:solidFill>
                  <a:prstClr val="black"/>
                </a:solidFill>
              </a:rPr>
              <a:pPr/>
              <a:t>27.02.2024</a:t>
            </a:fld>
            <a:endParaRPr lang="tr-TR">
              <a:solidFill>
                <a:prstClr val="black"/>
              </a:solidFill>
            </a:endParaRPr>
          </a:p>
        </p:txBody>
      </p:sp>
      <p:sp>
        <p:nvSpPr>
          <p:cNvPr id="4" name="Alt Bilgi Yer Tutucusu 3">
            <a:extLst>
              <a:ext uri="{FF2B5EF4-FFF2-40B4-BE49-F238E27FC236}">
                <a16:creationId xmlns:a16="http://schemas.microsoft.com/office/drawing/2014/main" id="{C3663D1D-8467-7345-A11A-670E2E998BC9}"/>
              </a:ext>
            </a:extLst>
          </p:cNvPr>
          <p:cNvSpPr>
            <a:spLocks noGrp="1"/>
          </p:cNvSpPr>
          <p:nvPr>
            <p:ph type="ftr" sz="quarter" idx="11"/>
          </p:nvPr>
        </p:nvSpPr>
        <p:spPr>
          <a:xfrm>
            <a:off x="4038600" y="6356350"/>
            <a:ext cx="4114800" cy="365125"/>
          </a:xfrm>
          <a:prstGeom prst="rect">
            <a:avLst/>
          </a:prstGeom>
        </p:spPr>
        <p:txBody>
          <a:bodyPr/>
          <a:lstStyle/>
          <a:p>
            <a:endParaRPr lang="tr-TR">
              <a:solidFill>
                <a:prstClr val="black"/>
              </a:solidFill>
            </a:endParaRPr>
          </a:p>
        </p:txBody>
      </p:sp>
      <p:sp>
        <p:nvSpPr>
          <p:cNvPr id="5" name="Slayt Numarası Yer Tutucusu 4">
            <a:extLst>
              <a:ext uri="{FF2B5EF4-FFF2-40B4-BE49-F238E27FC236}">
                <a16:creationId xmlns:a16="http://schemas.microsoft.com/office/drawing/2014/main" id="{094763BF-07EF-A84B-BC35-AFB142EC758C}"/>
              </a:ext>
            </a:extLst>
          </p:cNvPr>
          <p:cNvSpPr>
            <a:spLocks noGrp="1"/>
          </p:cNvSpPr>
          <p:nvPr>
            <p:ph type="sldNum" sz="quarter" idx="12"/>
          </p:nvPr>
        </p:nvSpPr>
        <p:spPr>
          <a:xfrm>
            <a:off x="8610600" y="6356350"/>
            <a:ext cx="2743200" cy="365125"/>
          </a:xfrm>
          <a:prstGeom prst="rect">
            <a:avLst/>
          </a:prstGeom>
        </p:spPr>
        <p:txBody>
          <a:bodyPr/>
          <a:lstStyle/>
          <a:p>
            <a:fld id="{FA1F158C-430F-8841-8920-1EF7767B5C8A}" type="slidenum">
              <a:rPr lang="tr-TR" smtClean="0">
                <a:solidFill>
                  <a:prstClr val="black"/>
                </a:solidFill>
              </a:rPr>
              <a:pPr/>
              <a:t>‹#›</a:t>
            </a:fld>
            <a:endParaRPr lang="tr-TR">
              <a:solidFill>
                <a:prstClr val="black"/>
              </a:solidFill>
            </a:endParaRPr>
          </a:p>
        </p:txBody>
      </p:sp>
    </p:spTree>
    <p:extLst>
      <p:ext uri="{BB962C8B-B14F-4D97-AF65-F5344CB8AC3E}">
        <p14:creationId xmlns:p14="http://schemas.microsoft.com/office/powerpoint/2010/main" val="38584715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a:extLst>
              <a:ext uri="{FF2B5EF4-FFF2-40B4-BE49-F238E27FC236}">
                <a16:creationId xmlns:a16="http://schemas.microsoft.com/office/drawing/2014/main" id="{EF787FAF-F799-6344-918B-5417C8FC5E2A}"/>
              </a:ext>
            </a:extLst>
          </p:cNvPr>
          <p:cNvSpPr>
            <a:spLocks noGrp="1"/>
          </p:cNvSpPr>
          <p:nvPr>
            <p:ph type="dt" sz="half" idx="10"/>
          </p:nvPr>
        </p:nvSpPr>
        <p:spPr>
          <a:xfrm>
            <a:off x="838200" y="6356350"/>
            <a:ext cx="2743200" cy="365125"/>
          </a:xfrm>
          <a:prstGeom prst="rect">
            <a:avLst/>
          </a:prstGeom>
        </p:spPr>
        <p:txBody>
          <a:bodyPr/>
          <a:lstStyle/>
          <a:p>
            <a:fld id="{C9F2EA39-7205-3647-A1F0-AD92C9E3CD52}" type="datetimeFigureOut">
              <a:rPr lang="tr-TR" smtClean="0">
                <a:solidFill>
                  <a:prstClr val="black"/>
                </a:solidFill>
              </a:rPr>
              <a:pPr/>
              <a:t>27.02.2024</a:t>
            </a:fld>
            <a:endParaRPr lang="tr-TR">
              <a:solidFill>
                <a:prstClr val="black"/>
              </a:solidFill>
            </a:endParaRPr>
          </a:p>
        </p:txBody>
      </p:sp>
      <p:sp>
        <p:nvSpPr>
          <p:cNvPr id="3" name="Alt Bilgi Yer Tutucusu 2">
            <a:extLst>
              <a:ext uri="{FF2B5EF4-FFF2-40B4-BE49-F238E27FC236}">
                <a16:creationId xmlns:a16="http://schemas.microsoft.com/office/drawing/2014/main" id="{1943FCA5-D71D-C140-B67E-8FDFF0C14579}"/>
              </a:ext>
            </a:extLst>
          </p:cNvPr>
          <p:cNvSpPr>
            <a:spLocks noGrp="1"/>
          </p:cNvSpPr>
          <p:nvPr>
            <p:ph type="ftr" sz="quarter" idx="11"/>
          </p:nvPr>
        </p:nvSpPr>
        <p:spPr>
          <a:xfrm>
            <a:off x="4038600" y="6356350"/>
            <a:ext cx="4114800" cy="365125"/>
          </a:xfrm>
          <a:prstGeom prst="rect">
            <a:avLst/>
          </a:prstGeom>
        </p:spPr>
        <p:txBody>
          <a:bodyPr/>
          <a:lstStyle/>
          <a:p>
            <a:endParaRPr lang="tr-TR">
              <a:solidFill>
                <a:prstClr val="black"/>
              </a:solidFill>
            </a:endParaRPr>
          </a:p>
        </p:txBody>
      </p:sp>
      <p:sp>
        <p:nvSpPr>
          <p:cNvPr id="4" name="Slayt Numarası Yer Tutucusu 3">
            <a:extLst>
              <a:ext uri="{FF2B5EF4-FFF2-40B4-BE49-F238E27FC236}">
                <a16:creationId xmlns:a16="http://schemas.microsoft.com/office/drawing/2014/main" id="{29A60160-6C95-E64B-8B7E-05931DC6ADA6}"/>
              </a:ext>
            </a:extLst>
          </p:cNvPr>
          <p:cNvSpPr>
            <a:spLocks noGrp="1"/>
          </p:cNvSpPr>
          <p:nvPr>
            <p:ph type="sldNum" sz="quarter" idx="12"/>
          </p:nvPr>
        </p:nvSpPr>
        <p:spPr>
          <a:xfrm>
            <a:off x="8610600" y="6356350"/>
            <a:ext cx="2743200" cy="365125"/>
          </a:xfrm>
          <a:prstGeom prst="rect">
            <a:avLst/>
          </a:prstGeom>
        </p:spPr>
        <p:txBody>
          <a:bodyPr/>
          <a:lstStyle/>
          <a:p>
            <a:fld id="{FA1F158C-430F-8841-8920-1EF7767B5C8A}" type="slidenum">
              <a:rPr lang="tr-TR" smtClean="0">
                <a:solidFill>
                  <a:prstClr val="black"/>
                </a:solidFill>
              </a:rPr>
              <a:pPr/>
              <a:t>‹#›</a:t>
            </a:fld>
            <a:endParaRPr lang="tr-TR">
              <a:solidFill>
                <a:prstClr val="black"/>
              </a:solidFill>
            </a:endParaRPr>
          </a:p>
        </p:txBody>
      </p:sp>
    </p:spTree>
    <p:extLst>
      <p:ext uri="{BB962C8B-B14F-4D97-AF65-F5344CB8AC3E}">
        <p14:creationId xmlns:p14="http://schemas.microsoft.com/office/powerpoint/2010/main" val="15570276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8E19EB4-4C4F-3C48-A653-C066EC7F0A08}"/>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tr-TR"/>
              <a:t>Asıl başlık stilini düzenlemek için tıklayın</a:t>
            </a:r>
          </a:p>
        </p:txBody>
      </p:sp>
      <p:sp>
        <p:nvSpPr>
          <p:cNvPr id="3" name="İçerik Yer Tutucusu 2">
            <a:extLst>
              <a:ext uri="{FF2B5EF4-FFF2-40B4-BE49-F238E27FC236}">
                <a16:creationId xmlns:a16="http://schemas.microsoft.com/office/drawing/2014/main" id="{3D24B565-FFED-064C-B8D1-CEBDD9ADC6EF}"/>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a:extLst>
              <a:ext uri="{FF2B5EF4-FFF2-40B4-BE49-F238E27FC236}">
                <a16:creationId xmlns:a16="http://schemas.microsoft.com/office/drawing/2014/main" id="{9FCC6636-0335-BE44-8F7A-842BA7D6C813}"/>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15DD003F-9A78-1047-BDA3-C07EFD38DF76}"/>
              </a:ext>
            </a:extLst>
          </p:cNvPr>
          <p:cNvSpPr>
            <a:spLocks noGrp="1"/>
          </p:cNvSpPr>
          <p:nvPr>
            <p:ph type="dt" sz="half" idx="10"/>
          </p:nvPr>
        </p:nvSpPr>
        <p:spPr>
          <a:xfrm>
            <a:off x="838200" y="6356350"/>
            <a:ext cx="2743200" cy="365125"/>
          </a:xfrm>
          <a:prstGeom prst="rect">
            <a:avLst/>
          </a:prstGeom>
        </p:spPr>
        <p:txBody>
          <a:bodyPr/>
          <a:lstStyle/>
          <a:p>
            <a:fld id="{C9F2EA39-7205-3647-A1F0-AD92C9E3CD52}" type="datetimeFigureOut">
              <a:rPr lang="tr-TR" smtClean="0">
                <a:solidFill>
                  <a:prstClr val="black"/>
                </a:solidFill>
              </a:rPr>
              <a:pPr/>
              <a:t>27.02.2024</a:t>
            </a:fld>
            <a:endParaRPr lang="tr-TR">
              <a:solidFill>
                <a:prstClr val="black"/>
              </a:solidFill>
            </a:endParaRPr>
          </a:p>
        </p:txBody>
      </p:sp>
      <p:sp>
        <p:nvSpPr>
          <p:cNvPr id="6" name="Alt Bilgi Yer Tutucusu 5">
            <a:extLst>
              <a:ext uri="{FF2B5EF4-FFF2-40B4-BE49-F238E27FC236}">
                <a16:creationId xmlns:a16="http://schemas.microsoft.com/office/drawing/2014/main" id="{7F8E66B0-A173-C040-B6FC-765F0700A0BD}"/>
              </a:ext>
            </a:extLst>
          </p:cNvPr>
          <p:cNvSpPr>
            <a:spLocks noGrp="1"/>
          </p:cNvSpPr>
          <p:nvPr>
            <p:ph type="ftr" sz="quarter" idx="11"/>
          </p:nvPr>
        </p:nvSpPr>
        <p:spPr>
          <a:xfrm>
            <a:off x="4038600" y="6356350"/>
            <a:ext cx="4114800" cy="365125"/>
          </a:xfrm>
          <a:prstGeom prst="rect">
            <a:avLst/>
          </a:prstGeom>
        </p:spPr>
        <p:txBody>
          <a:bodyPr/>
          <a:lstStyle/>
          <a:p>
            <a:endParaRPr lang="tr-TR">
              <a:solidFill>
                <a:prstClr val="black"/>
              </a:solidFill>
            </a:endParaRPr>
          </a:p>
        </p:txBody>
      </p:sp>
      <p:sp>
        <p:nvSpPr>
          <p:cNvPr id="7" name="Slayt Numarası Yer Tutucusu 6">
            <a:extLst>
              <a:ext uri="{FF2B5EF4-FFF2-40B4-BE49-F238E27FC236}">
                <a16:creationId xmlns:a16="http://schemas.microsoft.com/office/drawing/2014/main" id="{DE48F1DC-2932-1C40-B5C6-82D07201E18C}"/>
              </a:ext>
            </a:extLst>
          </p:cNvPr>
          <p:cNvSpPr>
            <a:spLocks noGrp="1"/>
          </p:cNvSpPr>
          <p:nvPr>
            <p:ph type="sldNum" sz="quarter" idx="12"/>
          </p:nvPr>
        </p:nvSpPr>
        <p:spPr>
          <a:xfrm>
            <a:off x="8610600" y="6356350"/>
            <a:ext cx="2743200" cy="365125"/>
          </a:xfrm>
          <a:prstGeom prst="rect">
            <a:avLst/>
          </a:prstGeom>
        </p:spPr>
        <p:txBody>
          <a:bodyPr/>
          <a:lstStyle/>
          <a:p>
            <a:fld id="{FA1F158C-430F-8841-8920-1EF7767B5C8A}" type="slidenum">
              <a:rPr lang="tr-TR" smtClean="0">
                <a:solidFill>
                  <a:prstClr val="black"/>
                </a:solidFill>
              </a:rPr>
              <a:pPr/>
              <a:t>‹#›</a:t>
            </a:fld>
            <a:endParaRPr lang="tr-TR">
              <a:solidFill>
                <a:prstClr val="black"/>
              </a:solidFill>
            </a:endParaRPr>
          </a:p>
        </p:txBody>
      </p:sp>
    </p:spTree>
    <p:extLst>
      <p:ext uri="{BB962C8B-B14F-4D97-AF65-F5344CB8AC3E}">
        <p14:creationId xmlns:p14="http://schemas.microsoft.com/office/powerpoint/2010/main" val="18873548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ABFAC6A-2A64-5846-8DC1-41D0040B8961}"/>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tr-TR"/>
              <a:t>Asıl başlık stilini düzenlemek için tıklayın</a:t>
            </a:r>
          </a:p>
        </p:txBody>
      </p:sp>
      <p:sp>
        <p:nvSpPr>
          <p:cNvPr id="3" name="Resim Yer Tutucusu 2">
            <a:extLst>
              <a:ext uri="{FF2B5EF4-FFF2-40B4-BE49-F238E27FC236}">
                <a16:creationId xmlns:a16="http://schemas.microsoft.com/office/drawing/2014/main" id="{A3C2596F-FE8A-E14A-BB5A-3AFD00D5C8D1}"/>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a:extLst>
              <a:ext uri="{FF2B5EF4-FFF2-40B4-BE49-F238E27FC236}">
                <a16:creationId xmlns:a16="http://schemas.microsoft.com/office/drawing/2014/main" id="{76B17965-ADFC-B241-9A4C-1FCC27EAA5FB}"/>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82BF4F61-8023-5547-B1E9-B295650D04F1}"/>
              </a:ext>
            </a:extLst>
          </p:cNvPr>
          <p:cNvSpPr>
            <a:spLocks noGrp="1"/>
          </p:cNvSpPr>
          <p:nvPr>
            <p:ph type="dt" sz="half" idx="10"/>
          </p:nvPr>
        </p:nvSpPr>
        <p:spPr>
          <a:xfrm>
            <a:off x="838200" y="6356350"/>
            <a:ext cx="2743200" cy="365125"/>
          </a:xfrm>
          <a:prstGeom prst="rect">
            <a:avLst/>
          </a:prstGeom>
        </p:spPr>
        <p:txBody>
          <a:bodyPr/>
          <a:lstStyle/>
          <a:p>
            <a:fld id="{C9F2EA39-7205-3647-A1F0-AD92C9E3CD52}" type="datetimeFigureOut">
              <a:rPr lang="tr-TR" smtClean="0">
                <a:solidFill>
                  <a:prstClr val="black"/>
                </a:solidFill>
              </a:rPr>
              <a:pPr/>
              <a:t>27.02.2024</a:t>
            </a:fld>
            <a:endParaRPr lang="tr-TR">
              <a:solidFill>
                <a:prstClr val="black"/>
              </a:solidFill>
            </a:endParaRPr>
          </a:p>
        </p:txBody>
      </p:sp>
      <p:sp>
        <p:nvSpPr>
          <p:cNvPr id="6" name="Alt Bilgi Yer Tutucusu 5">
            <a:extLst>
              <a:ext uri="{FF2B5EF4-FFF2-40B4-BE49-F238E27FC236}">
                <a16:creationId xmlns:a16="http://schemas.microsoft.com/office/drawing/2014/main" id="{5F386B2D-5DFB-D146-AC33-6D4DC859B292}"/>
              </a:ext>
            </a:extLst>
          </p:cNvPr>
          <p:cNvSpPr>
            <a:spLocks noGrp="1"/>
          </p:cNvSpPr>
          <p:nvPr>
            <p:ph type="ftr" sz="quarter" idx="11"/>
          </p:nvPr>
        </p:nvSpPr>
        <p:spPr>
          <a:xfrm>
            <a:off x="4038600" y="6356350"/>
            <a:ext cx="4114800" cy="365125"/>
          </a:xfrm>
          <a:prstGeom prst="rect">
            <a:avLst/>
          </a:prstGeom>
        </p:spPr>
        <p:txBody>
          <a:bodyPr/>
          <a:lstStyle/>
          <a:p>
            <a:endParaRPr lang="tr-TR">
              <a:solidFill>
                <a:prstClr val="black"/>
              </a:solidFill>
            </a:endParaRPr>
          </a:p>
        </p:txBody>
      </p:sp>
      <p:sp>
        <p:nvSpPr>
          <p:cNvPr id="7" name="Slayt Numarası Yer Tutucusu 6">
            <a:extLst>
              <a:ext uri="{FF2B5EF4-FFF2-40B4-BE49-F238E27FC236}">
                <a16:creationId xmlns:a16="http://schemas.microsoft.com/office/drawing/2014/main" id="{FBBFAC3E-C716-1143-8E9C-F11ACFF5A071}"/>
              </a:ext>
            </a:extLst>
          </p:cNvPr>
          <p:cNvSpPr>
            <a:spLocks noGrp="1"/>
          </p:cNvSpPr>
          <p:nvPr>
            <p:ph type="sldNum" sz="quarter" idx="12"/>
          </p:nvPr>
        </p:nvSpPr>
        <p:spPr>
          <a:xfrm>
            <a:off x="8610600" y="6356350"/>
            <a:ext cx="2743200" cy="365125"/>
          </a:xfrm>
          <a:prstGeom prst="rect">
            <a:avLst/>
          </a:prstGeom>
        </p:spPr>
        <p:txBody>
          <a:bodyPr/>
          <a:lstStyle/>
          <a:p>
            <a:fld id="{FA1F158C-430F-8841-8920-1EF7767B5C8A}" type="slidenum">
              <a:rPr lang="tr-TR" smtClean="0">
                <a:solidFill>
                  <a:prstClr val="black"/>
                </a:solidFill>
              </a:rPr>
              <a:pPr/>
              <a:t>‹#›</a:t>
            </a:fld>
            <a:endParaRPr lang="tr-TR">
              <a:solidFill>
                <a:prstClr val="black"/>
              </a:solidFill>
            </a:endParaRPr>
          </a:p>
        </p:txBody>
      </p:sp>
    </p:spTree>
    <p:extLst>
      <p:ext uri="{BB962C8B-B14F-4D97-AF65-F5344CB8AC3E}">
        <p14:creationId xmlns:p14="http://schemas.microsoft.com/office/powerpoint/2010/main" val="42740159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Dikdörtgen 6">
            <a:extLst>
              <a:ext uri="{FF2B5EF4-FFF2-40B4-BE49-F238E27FC236}">
                <a16:creationId xmlns:a16="http://schemas.microsoft.com/office/drawing/2014/main" id="{53822DDF-8D20-794D-99C6-4CBA03724593}"/>
              </a:ext>
            </a:extLst>
          </p:cNvPr>
          <p:cNvSpPr/>
          <p:nvPr userDrawn="1"/>
        </p:nvSpPr>
        <p:spPr>
          <a:xfrm>
            <a:off x="0" y="9290"/>
            <a:ext cx="12192000" cy="6857999"/>
          </a:xfrm>
          <a:prstGeom prst="rect">
            <a:avLst/>
          </a:prstGeom>
          <a:pattFill prst="dkUpDiag">
            <a:fgClr>
              <a:srgbClr val="E7E6E6"/>
            </a:fgClr>
            <a:bgClr>
              <a:sysClr val="window" lastClr="FFFFFF"/>
            </a:bgClr>
          </a:pattFill>
          <a:ln w="12700" cap="flat" cmpd="sng" algn="ctr">
            <a:noFill/>
            <a:prstDash val="solid"/>
            <a:miter lim="800000"/>
          </a:ln>
          <a:effectLst/>
        </p:spPr>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a:defRPr/>
            </a:pPr>
            <a:endParaRPr lang="tr-TR" altLang="tr-TR" kern="0" dirty="0">
              <a:solidFill>
                <a:srgbClr val="FF9F1B"/>
              </a:solidFill>
            </a:endParaRPr>
          </a:p>
        </p:txBody>
      </p:sp>
      <p:sp>
        <p:nvSpPr>
          <p:cNvPr id="8" name="Rectangle 16">
            <a:extLst>
              <a:ext uri="{FF2B5EF4-FFF2-40B4-BE49-F238E27FC236}">
                <a16:creationId xmlns:a16="http://schemas.microsoft.com/office/drawing/2014/main" id="{AFEA829F-36A9-914D-8503-3142171A3059}"/>
              </a:ext>
            </a:extLst>
          </p:cNvPr>
          <p:cNvSpPr/>
          <p:nvPr userDrawn="1"/>
        </p:nvSpPr>
        <p:spPr>
          <a:xfrm>
            <a:off x="11439319" y="6469063"/>
            <a:ext cx="523173" cy="388937"/>
          </a:xfrm>
          <a:prstGeom prst="rect">
            <a:avLst/>
          </a:prstGeom>
          <a:solidFill>
            <a:srgbClr val="DE0015"/>
          </a:solidFill>
          <a:ln w="12700" cap="flat" cmpd="sng" algn="ctr">
            <a:noFill/>
            <a:prstDash val="solid"/>
            <a:miter lim="800000"/>
          </a:ln>
          <a:effectLst/>
        </p:spPr>
        <p:txBody>
          <a:bodyPr anchor="ctr"/>
          <a:lstStyle/>
          <a:p>
            <a:pPr algn="ctr">
              <a:defRPr/>
            </a:pPr>
            <a:endParaRPr lang="tr-TR" kern="0">
              <a:solidFill>
                <a:prstClr val="white"/>
              </a:solidFill>
            </a:endParaRPr>
          </a:p>
        </p:txBody>
      </p:sp>
      <p:sp>
        <p:nvSpPr>
          <p:cNvPr id="9" name="Slayt Numarası Yer Tutucusu 3">
            <a:extLst>
              <a:ext uri="{FF2B5EF4-FFF2-40B4-BE49-F238E27FC236}">
                <a16:creationId xmlns:a16="http://schemas.microsoft.com/office/drawing/2014/main" id="{FC0BA962-B115-224C-A5EE-5F533CFA6AA4}"/>
              </a:ext>
            </a:extLst>
          </p:cNvPr>
          <p:cNvSpPr txBox="1">
            <a:spLocks noChangeArrowheads="1"/>
          </p:cNvSpPr>
          <p:nvPr userDrawn="1"/>
        </p:nvSpPr>
        <p:spPr bwMode="auto">
          <a:xfrm>
            <a:off x="11380594" y="6434138"/>
            <a:ext cx="640621"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tr-TR"/>
            </a:defPPr>
            <a:lvl1pPr marL="0" algn="r" defTabSz="914400" rtl="0" eaLnBrk="1" latinLnBrk="0" hangingPunct="1">
              <a:defRPr sz="1200" kern="1200">
                <a:solidFill>
                  <a:schemeClr val="tx1"/>
                </a:solidFill>
                <a:latin typeface="Calibri" panose="020F0502020204030204" pitchFamily="34" charset="0"/>
                <a:ea typeface="+mn-ea"/>
                <a:cs typeface="+mn-cs"/>
              </a:defRPr>
            </a:lvl1pPr>
            <a:lvl2pPr marL="742950" indent="-285750" algn="l" defTabSz="914400" rtl="0" eaLnBrk="1" latinLnBrk="0" hangingPunct="1">
              <a:defRPr sz="1800" kern="1200">
                <a:solidFill>
                  <a:schemeClr val="tx1"/>
                </a:solidFill>
                <a:latin typeface="Calibri" panose="020F0502020204030204" pitchFamily="34" charset="0"/>
                <a:ea typeface="+mn-ea"/>
                <a:cs typeface="+mn-cs"/>
              </a:defRPr>
            </a:lvl2pPr>
            <a:lvl3pPr marL="1143000" indent="-228600" algn="l" defTabSz="914400" rtl="0" eaLnBrk="1" latinLnBrk="0" hangingPunct="1">
              <a:defRPr sz="1800" kern="1200">
                <a:solidFill>
                  <a:schemeClr val="tx1"/>
                </a:solidFill>
                <a:latin typeface="Calibri" panose="020F0502020204030204" pitchFamily="34" charset="0"/>
                <a:ea typeface="+mn-ea"/>
                <a:cs typeface="+mn-cs"/>
              </a:defRPr>
            </a:lvl3pPr>
            <a:lvl4pPr marL="1600200" indent="-228600" algn="l" defTabSz="914400" rtl="0" eaLnBrk="1" latinLnBrk="0" hangingPunct="1">
              <a:defRPr sz="1800" kern="1200">
                <a:solidFill>
                  <a:schemeClr val="tx1"/>
                </a:solidFill>
                <a:latin typeface="Calibri" panose="020F0502020204030204" pitchFamily="34" charset="0"/>
                <a:ea typeface="+mn-ea"/>
                <a:cs typeface="+mn-cs"/>
              </a:defRPr>
            </a:lvl4pPr>
            <a:lvl5pPr marL="2057400" indent="-228600" algn="l" defTabSz="914400" rtl="0" eaLnBrk="1" latinLnBrk="0" hangingPunct="1">
              <a:defRPr sz="1800" kern="1200">
                <a:solidFill>
                  <a:schemeClr val="tx1"/>
                </a:solidFill>
                <a:latin typeface="Calibri" panose="020F0502020204030204" pitchFamily="34" charset="0"/>
                <a:ea typeface="+mn-ea"/>
                <a:cs typeface="+mn-cs"/>
              </a:defRPr>
            </a:lvl5pPr>
            <a:lvl6pPr marL="2514600" indent="-228600" algn="l" defTabSz="914400" rtl="0" eaLnBrk="0" fontAlgn="base" latinLnBrk="0" hangingPunct="0">
              <a:spcBef>
                <a:spcPct val="0"/>
              </a:spcBef>
              <a:spcAft>
                <a:spcPct val="0"/>
              </a:spcAft>
              <a:defRPr sz="1800" kern="1200">
                <a:solidFill>
                  <a:schemeClr val="tx1"/>
                </a:solidFill>
                <a:latin typeface="Calibri" panose="020F0502020204030204" pitchFamily="34" charset="0"/>
                <a:ea typeface="+mn-ea"/>
                <a:cs typeface="+mn-cs"/>
              </a:defRPr>
            </a:lvl6pPr>
            <a:lvl7pPr marL="2971800" indent="-228600" algn="l" defTabSz="914400" rtl="0" eaLnBrk="0" fontAlgn="base" latinLnBrk="0" hangingPunct="0">
              <a:spcBef>
                <a:spcPct val="0"/>
              </a:spcBef>
              <a:spcAft>
                <a:spcPct val="0"/>
              </a:spcAft>
              <a:defRPr sz="1800" kern="1200">
                <a:solidFill>
                  <a:schemeClr val="tx1"/>
                </a:solidFill>
                <a:latin typeface="Calibri" panose="020F0502020204030204" pitchFamily="34" charset="0"/>
                <a:ea typeface="+mn-ea"/>
                <a:cs typeface="+mn-cs"/>
              </a:defRPr>
            </a:lvl7pPr>
            <a:lvl8pPr marL="3429000" indent="-228600" algn="l" defTabSz="914400" rtl="0" eaLnBrk="0" fontAlgn="base" latinLnBrk="0" hangingPunct="0">
              <a:spcBef>
                <a:spcPct val="0"/>
              </a:spcBef>
              <a:spcAft>
                <a:spcPct val="0"/>
              </a:spcAft>
              <a:defRPr sz="1800" kern="1200">
                <a:solidFill>
                  <a:schemeClr val="tx1"/>
                </a:solidFill>
                <a:latin typeface="Calibri" panose="020F0502020204030204" pitchFamily="34" charset="0"/>
                <a:ea typeface="+mn-ea"/>
                <a:cs typeface="+mn-cs"/>
              </a:defRPr>
            </a:lvl8pPr>
            <a:lvl9pPr marL="3886200" indent="-228600" algn="l" defTabSz="914400" rtl="0" eaLnBrk="0" fontAlgn="base" latinLnBrk="0" hangingPunct="0">
              <a:spcBef>
                <a:spcPct val="0"/>
              </a:spcBef>
              <a:spcAft>
                <a:spcPct val="0"/>
              </a:spcAft>
              <a:defRPr sz="1800" kern="1200">
                <a:solidFill>
                  <a:schemeClr val="tx1"/>
                </a:solidFill>
                <a:latin typeface="Calibri" panose="020F0502020204030204" pitchFamily="34" charset="0"/>
                <a:ea typeface="+mn-ea"/>
                <a:cs typeface="+mn-cs"/>
              </a:defRPr>
            </a:lvl9pPr>
          </a:lstStyle>
          <a:p>
            <a:pPr algn="ctr">
              <a:defRPr/>
            </a:pPr>
            <a:fld id="{CE56E781-F9E7-48CB-837C-7B74E2DB0401}" type="slidenum">
              <a:rPr lang="tr-TR" altLang="tr-TR" b="1" smtClean="0">
                <a:solidFill>
                  <a:prstClr val="white"/>
                </a:solidFill>
              </a:rPr>
              <a:pPr algn="ctr">
                <a:defRPr/>
              </a:pPr>
              <a:t>‹#›</a:t>
            </a:fld>
            <a:endParaRPr lang="tr-TR" altLang="tr-TR" b="1" dirty="0">
              <a:solidFill>
                <a:prstClr val="white"/>
              </a:solidFill>
            </a:endParaRPr>
          </a:p>
        </p:txBody>
      </p:sp>
      <p:sp>
        <p:nvSpPr>
          <p:cNvPr id="10" name="Dikdörtgen 9">
            <a:extLst>
              <a:ext uri="{FF2B5EF4-FFF2-40B4-BE49-F238E27FC236}">
                <a16:creationId xmlns:a16="http://schemas.microsoft.com/office/drawing/2014/main" id="{FDB1A07F-9C3E-C74B-86D6-811ACF90999D}"/>
              </a:ext>
            </a:extLst>
          </p:cNvPr>
          <p:cNvSpPr/>
          <p:nvPr userDrawn="1"/>
        </p:nvSpPr>
        <p:spPr>
          <a:xfrm>
            <a:off x="229508" y="211729"/>
            <a:ext cx="11732984" cy="62573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solidFill>
                <a:prstClr val="white"/>
              </a:solidFill>
            </a:endParaRPr>
          </a:p>
        </p:txBody>
      </p:sp>
      <p:cxnSp>
        <p:nvCxnSpPr>
          <p:cNvPr id="11" name="Düz Bağlayıcı 10">
            <a:extLst>
              <a:ext uri="{FF2B5EF4-FFF2-40B4-BE49-F238E27FC236}">
                <a16:creationId xmlns:a16="http://schemas.microsoft.com/office/drawing/2014/main" id="{B50F79E2-AC7F-1A4C-82EB-0ECBA023B5F7}"/>
              </a:ext>
            </a:extLst>
          </p:cNvPr>
          <p:cNvCxnSpPr>
            <a:cxnSpLocks/>
          </p:cNvCxnSpPr>
          <p:nvPr userDrawn="1"/>
        </p:nvCxnSpPr>
        <p:spPr>
          <a:xfrm>
            <a:off x="220661" y="6471614"/>
            <a:ext cx="11741831" cy="0"/>
          </a:xfrm>
          <a:prstGeom prst="line">
            <a:avLst/>
          </a:prstGeom>
          <a:ln w="28575">
            <a:solidFill>
              <a:srgbClr val="3A485E"/>
            </a:solidFill>
          </a:ln>
        </p:spPr>
        <p:style>
          <a:lnRef idx="1">
            <a:schemeClr val="accent1"/>
          </a:lnRef>
          <a:fillRef idx="0">
            <a:schemeClr val="accent1"/>
          </a:fillRef>
          <a:effectRef idx="0">
            <a:schemeClr val="accent1"/>
          </a:effectRef>
          <a:fontRef idx="minor">
            <a:schemeClr val="tx1"/>
          </a:fontRef>
        </p:style>
      </p:cxnSp>
      <p:pic>
        <p:nvPicPr>
          <p:cNvPr id="12" name="Resim 11">
            <a:extLst>
              <a:ext uri="{FF2B5EF4-FFF2-40B4-BE49-F238E27FC236}">
                <a16:creationId xmlns:a16="http://schemas.microsoft.com/office/drawing/2014/main" id="{6D71FDA4-21CD-BD41-BF61-0ABF99A25D10}"/>
              </a:ext>
            </a:extLst>
          </p:cNvPr>
          <p:cNvPicPr>
            <a:picLocks noChangeAspect="1"/>
          </p:cNvPicPr>
          <p:nvPr userDrawn="1"/>
        </p:nvPicPr>
        <p:blipFill rotWithShape="1">
          <a:blip r:embed="rId14"/>
          <a:srcRect l="16404" t="16064" r="16261" b="16385"/>
          <a:stretch/>
        </p:blipFill>
        <p:spPr>
          <a:xfrm>
            <a:off x="218006" y="199006"/>
            <a:ext cx="734778" cy="737118"/>
          </a:xfrm>
          <a:prstGeom prst="rect">
            <a:avLst/>
          </a:prstGeom>
        </p:spPr>
      </p:pic>
      <p:sp>
        <p:nvSpPr>
          <p:cNvPr id="13" name="Arrow: Pentagon 12">
            <a:extLst>
              <a:ext uri="{FF2B5EF4-FFF2-40B4-BE49-F238E27FC236}">
                <a16:creationId xmlns:a16="http://schemas.microsoft.com/office/drawing/2014/main" id="{6DC4EDC9-3FF8-5845-AF98-A109F45D129C}"/>
              </a:ext>
            </a:extLst>
          </p:cNvPr>
          <p:cNvSpPr/>
          <p:nvPr userDrawn="1"/>
        </p:nvSpPr>
        <p:spPr>
          <a:xfrm rot="10800000">
            <a:off x="8550876" y="199007"/>
            <a:ext cx="3641124" cy="737120"/>
          </a:xfrm>
          <a:prstGeom prst="homePlate">
            <a:avLst/>
          </a:prstGeom>
          <a:solidFill>
            <a:srgbClr val="DE0015"/>
          </a:solidFill>
          <a:ln w="28575" cap="flat" cmpd="sng" algn="ctr">
            <a:noFill/>
            <a:prstDash val="solid"/>
            <a:miter lim="800000"/>
          </a:ln>
          <a:effectLst/>
        </p:spPr>
        <p:txBody>
          <a:bodyPr rtlCol="0" anchor="ctr"/>
          <a:lstStyle/>
          <a:p>
            <a:pPr algn="ctr"/>
            <a:endParaRPr lang="id-ID" kern="0">
              <a:solidFill>
                <a:prstClr val="white"/>
              </a:solidFill>
            </a:endParaRPr>
          </a:p>
        </p:txBody>
      </p:sp>
      <p:sp>
        <p:nvSpPr>
          <p:cNvPr id="14" name="Arrow: Pentagon 12">
            <a:extLst>
              <a:ext uri="{FF2B5EF4-FFF2-40B4-BE49-F238E27FC236}">
                <a16:creationId xmlns:a16="http://schemas.microsoft.com/office/drawing/2014/main" id="{09AE2678-ACD2-D246-996A-0A2B37461FBA}"/>
              </a:ext>
            </a:extLst>
          </p:cNvPr>
          <p:cNvSpPr/>
          <p:nvPr userDrawn="1"/>
        </p:nvSpPr>
        <p:spPr>
          <a:xfrm>
            <a:off x="984251" y="199008"/>
            <a:ext cx="9125472" cy="737120"/>
          </a:xfrm>
          <a:prstGeom prst="homePlate">
            <a:avLst/>
          </a:prstGeom>
          <a:solidFill>
            <a:srgbClr val="3A485E"/>
          </a:solidFill>
          <a:ln w="28575" cap="flat" cmpd="sng" algn="ctr">
            <a:solidFill>
              <a:schemeClr val="bg1"/>
            </a:solidFill>
            <a:prstDash val="solid"/>
            <a:miter lim="800000"/>
          </a:ln>
          <a:effectLst/>
        </p:spPr>
        <p:txBody>
          <a:bodyPr rtlCol="0" anchor="ctr"/>
          <a:lstStyle/>
          <a:p>
            <a:pPr algn="ctr">
              <a:defRPr/>
            </a:pPr>
            <a:endParaRPr lang="id-ID" kern="0">
              <a:solidFill>
                <a:prstClr val="white"/>
              </a:solidFill>
            </a:endParaRPr>
          </a:p>
        </p:txBody>
      </p:sp>
      <p:grpSp>
        <p:nvGrpSpPr>
          <p:cNvPr id="16" name="Grup 15">
            <a:extLst>
              <a:ext uri="{FF2B5EF4-FFF2-40B4-BE49-F238E27FC236}">
                <a16:creationId xmlns:a16="http://schemas.microsoft.com/office/drawing/2014/main" id="{A19C1C9F-D638-B442-AC49-8009EA7E710A}"/>
              </a:ext>
            </a:extLst>
          </p:cNvPr>
          <p:cNvGrpSpPr/>
          <p:nvPr userDrawn="1"/>
        </p:nvGrpSpPr>
        <p:grpSpPr>
          <a:xfrm>
            <a:off x="10301300" y="211731"/>
            <a:ext cx="1657469" cy="680648"/>
            <a:chOff x="10267230" y="294439"/>
            <a:chExt cx="1657469" cy="680648"/>
          </a:xfrm>
        </p:grpSpPr>
        <p:grpSp>
          <p:nvGrpSpPr>
            <p:cNvPr id="17" name="Grup 16">
              <a:extLst>
                <a:ext uri="{FF2B5EF4-FFF2-40B4-BE49-F238E27FC236}">
                  <a16:creationId xmlns:a16="http://schemas.microsoft.com/office/drawing/2014/main" id="{E6A039D0-F85F-874D-A5AC-D2A435F1E6FC}"/>
                </a:ext>
              </a:extLst>
            </p:cNvPr>
            <p:cNvGrpSpPr/>
            <p:nvPr/>
          </p:nvGrpSpPr>
          <p:grpSpPr>
            <a:xfrm>
              <a:off x="11029129" y="294439"/>
              <a:ext cx="895570" cy="680648"/>
              <a:chOff x="10817255" y="268524"/>
              <a:chExt cx="895570" cy="680648"/>
            </a:xfrm>
          </p:grpSpPr>
          <p:pic>
            <p:nvPicPr>
              <p:cNvPr id="19" name="Resim 18">
                <a:extLst>
                  <a:ext uri="{FF2B5EF4-FFF2-40B4-BE49-F238E27FC236}">
                    <a16:creationId xmlns:a16="http://schemas.microsoft.com/office/drawing/2014/main" id="{B888F559-5195-1F4B-A0CC-10B7812593C1}"/>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10935244" y="268524"/>
                <a:ext cx="777581" cy="680648"/>
              </a:xfrm>
              <a:prstGeom prst="rect">
                <a:avLst/>
              </a:prstGeom>
            </p:spPr>
          </p:pic>
          <p:cxnSp>
            <p:nvCxnSpPr>
              <p:cNvPr id="20" name="Düz Bağlayıcı 19">
                <a:extLst>
                  <a:ext uri="{FF2B5EF4-FFF2-40B4-BE49-F238E27FC236}">
                    <a16:creationId xmlns:a16="http://schemas.microsoft.com/office/drawing/2014/main" id="{70B0D932-9DBC-B948-8E8C-11AE41592813}"/>
                  </a:ext>
                </a:extLst>
              </p:cNvPr>
              <p:cNvCxnSpPr/>
              <p:nvPr/>
            </p:nvCxnSpPr>
            <p:spPr>
              <a:xfrm>
                <a:off x="10817255" y="315985"/>
                <a:ext cx="0" cy="611416"/>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grpSp>
        <p:pic>
          <p:nvPicPr>
            <p:cNvPr id="18" name="Resim 17">
              <a:extLst>
                <a:ext uri="{FF2B5EF4-FFF2-40B4-BE49-F238E27FC236}">
                  <a16:creationId xmlns:a16="http://schemas.microsoft.com/office/drawing/2014/main" id="{D5FED44C-1F32-1444-A57A-05B988F956DA}"/>
                </a:ext>
              </a:extLst>
            </p:cNvPr>
            <p:cNvPicPr>
              <a:picLocks noChangeAspect="1" noChangeArrowheads="1"/>
            </p:cNvPicPr>
            <p:nvPr/>
          </p:nvPicPr>
          <p:blipFill>
            <a:blip r:embed="rId16" cstate="print">
              <a:lum bright="70000" contrast="-70000"/>
              <a:extLst>
                <a:ext uri="{28A0092B-C50C-407E-A947-70E740481C1C}">
                  <a14:useLocalDpi xmlns:a14="http://schemas.microsoft.com/office/drawing/2010/main" val="0"/>
                </a:ext>
              </a:extLst>
            </a:blip>
            <a:srcRect/>
            <a:stretch>
              <a:fillRect/>
            </a:stretch>
          </p:blipFill>
          <p:spPr bwMode="auto">
            <a:xfrm>
              <a:off x="10267230" y="341495"/>
              <a:ext cx="616480" cy="6173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66456105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18.jpeg"/><Relationship Id="rId4" Type="http://schemas.openxmlformats.org/officeDocument/2006/relationships/image" Target="../media/image17.jp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7" Type="http://schemas.openxmlformats.org/officeDocument/2006/relationships/image" Target="../media/image6.png"/><Relationship Id="rId2" Type="http://schemas.openxmlformats.org/officeDocument/2006/relationships/image" Target="../media/image9.jpeg"/><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4.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p:cNvPicPr>
            <a:picLocks noChangeAspect="1"/>
          </p:cNvPicPr>
          <p:nvPr/>
        </p:nvPicPr>
        <p:blipFill>
          <a:blip r:embed="rId3"/>
          <a:stretch>
            <a:fillRect/>
          </a:stretch>
        </p:blipFill>
        <p:spPr>
          <a:xfrm>
            <a:off x="296091" y="931817"/>
            <a:ext cx="11800116" cy="57912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2509524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a:extLst>
              <a:ext uri="{FF2B5EF4-FFF2-40B4-BE49-F238E27FC236}">
                <a16:creationId xmlns:a16="http://schemas.microsoft.com/office/drawing/2014/main" id="{5176CD7E-F6C5-43FA-A9DC-4F0C01FBD56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1551" y="1959843"/>
            <a:ext cx="1080121" cy="1224136"/>
          </a:xfrm>
          <a:prstGeom prst="rect">
            <a:avLst/>
          </a:prstGeom>
        </p:spPr>
      </p:pic>
      <p:pic>
        <p:nvPicPr>
          <p:cNvPr id="4" name="İçerik Yer Tutucusu 3">
            <a:extLst>
              <a:ext uri="{FF2B5EF4-FFF2-40B4-BE49-F238E27FC236}">
                <a16:creationId xmlns:a16="http://schemas.microsoft.com/office/drawing/2014/main" id="{2AA1C054-AAB8-4D33-B182-90FE095B10E7}"/>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481678" y="4720319"/>
            <a:ext cx="935182" cy="1080655"/>
          </a:xfrm>
          <a:prstGeom prst="rect">
            <a:avLst/>
          </a:prstGeom>
        </p:spPr>
      </p:pic>
      <p:pic>
        <p:nvPicPr>
          <p:cNvPr id="5" name="Resim 4">
            <a:extLst>
              <a:ext uri="{FF2B5EF4-FFF2-40B4-BE49-F238E27FC236}">
                <a16:creationId xmlns:a16="http://schemas.microsoft.com/office/drawing/2014/main" id="{A44D95BA-657E-4BB6-8D0E-495E670FA6B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01557" y="3266927"/>
            <a:ext cx="1080121" cy="1174292"/>
          </a:xfrm>
          <a:prstGeom prst="rect">
            <a:avLst/>
          </a:prstGeom>
        </p:spPr>
      </p:pic>
      <p:pic>
        <p:nvPicPr>
          <p:cNvPr id="6" name="Resim 5">
            <a:extLst>
              <a:ext uri="{FF2B5EF4-FFF2-40B4-BE49-F238E27FC236}">
                <a16:creationId xmlns:a16="http://schemas.microsoft.com/office/drawing/2014/main" id="{BE5A341A-112E-4DF3-A28A-9CA9A2FFB88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520264" y="4263411"/>
            <a:ext cx="1435681" cy="1216883"/>
          </a:xfrm>
          <a:prstGeom prst="rect">
            <a:avLst/>
          </a:prstGeom>
        </p:spPr>
      </p:pic>
      <p:sp>
        <p:nvSpPr>
          <p:cNvPr id="13" name="Metin kutusu 12">
            <a:extLst>
              <a:ext uri="{FF2B5EF4-FFF2-40B4-BE49-F238E27FC236}">
                <a16:creationId xmlns:a16="http://schemas.microsoft.com/office/drawing/2014/main" id="{DD25CBF0-ABF8-4F7E-8A73-6E9FC9A66C83}"/>
              </a:ext>
            </a:extLst>
          </p:cNvPr>
          <p:cNvSpPr txBox="1"/>
          <p:nvPr/>
        </p:nvSpPr>
        <p:spPr>
          <a:xfrm>
            <a:off x="3587261" y="996407"/>
            <a:ext cx="5122813" cy="646331"/>
          </a:xfrm>
          <a:prstGeom prst="rect">
            <a:avLst/>
          </a:prstGeom>
          <a:noFill/>
        </p:spPr>
        <p:txBody>
          <a:bodyPr wrap="none" rtlCol="0">
            <a:spAutoFit/>
          </a:bodyPr>
          <a:lstStyle/>
          <a:p>
            <a:r>
              <a:rPr lang="tr-TR" sz="3600" b="1" dirty="0" smtClean="0">
                <a:solidFill>
                  <a:srgbClr val="FF0000"/>
                </a:solidFill>
              </a:rPr>
              <a:t>112 ’ye Nasıl Ulaşabiliriz ?</a:t>
            </a:r>
            <a:endParaRPr lang="tr-TR" sz="3600" b="1" dirty="0">
              <a:solidFill>
                <a:srgbClr val="FF0000"/>
              </a:solidFill>
            </a:endParaRPr>
          </a:p>
        </p:txBody>
      </p:sp>
      <p:sp>
        <p:nvSpPr>
          <p:cNvPr id="2" name="Metin kutusu 1"/>
          <p:cNvSpPr txBox="1"/>
          <p:nvPr/>
        </p:nvSpPr>
        <p:spPr>
          <a:xfrm>
            <a:off x="2481678" y="1959843"/>
            <a:ext cx="8262522" cy="1477328"/>
          </a:xfrm>
          <a:prstGeom prst="rect">
            <a:avLst/>
          </a:prstGeom>
          <a:noFill/>
        </p:spPr>
        <p:txBody>
          <a:bodyPr wrap="square" rtlCol="0">
            <a:spAutoFit/>
          </a:bodyPr>
          <a:lstStyle/>
          <a:p>
            <a:pPr marL="285750" indent="-285750" algn="just">
              <a:buFont typeface="Wingdings" panose="05000000000000000000" pitchFamily="2" charset="2"/>
              <a:buChar char="Ø"/>
            </a:pPr>
            <a:r>
              <a:rPr lang="tr-TR" dirty="0" smtClean="0"/>
              <a:t>Cep telefonlarından, sabit telefonlardan ve ankesörlü telefonlardan 112 Acil Yardım</a:t>
            </a:r>
          </a:p>
          <a:p>
            <a:pPr algn="just"/>
            <a:r>
              <a:rPr lang="tr-TR" dirty="0" smtClean="0"/>
              <a:t>Hattını ücretsiz arayabilirsiniz. </a:t>
            </a:r>
          </a:p>
          <a:p>
            <a:pPr algn="just"/>
            <a:r>
              <a:rPr lang="tr-TR" dirty="0" smtClean="0"/>
              <a:t>     Telefonunuzun çekmediği bir yerde olsanız dahi operatör fark etmeksizin 112 ‘ye ulaşabilirsiniz. </a:t>
            </a:r>
          </a:p>
          <a:p>
            <a:pPr algn="just"/>
            <a:r>
              <a:rPr lang="tr-TR" dirty="0" smtClean="0"/>
              <a:t>     Cep telefonlarından SİM kartsız da acil yardım çağrısı yapabilirsiniz.</a:t>
            </a:r>
          </a:p>
        </p:txBody>
      </p:sp>
      <p:sp>
        <p:nvSpPr>
          <p:cNvPr id="10" name="Metin kutusu 9"/>
          <p:cNvSpPr txBox="1"/>
          <p:nvPr/>
        </p:nvSpPr>
        <p:spPr>
          <a:xfrm>
            <a:off x="6912540" y="3617080"/>
            <a:ext cx="4651131" cy="646331"/>
          </a:xfrm>
          <a:prstGeom prst="rect">
            <a:avLst/>
          </a:prstGeom>
          <a:noFill/>
        </p:spPr>
        <p:txBody>
          <a:bodyPr wrap="square" rtlCol="0">
            <a:spAutoFit/>
          </a:bodyPr>
          <a:lstStyle/>
          <a:p>
            <a:pPr marL="285750" indent="-285750">
              <a:buFont typeface="Wingdings" panose="05000000000000000000" pitchFamily="2" charset="2"/>
              <a:buChar char="Ø"/>
            </a:pPr>
            <a:r>
              <a:rPr lang="tr-TR" dirty="0" smtClean="0"/>
              <a:t>Cep telefonlarınızın mesaj kısmından 112 ‘ye mesaj atarak da ihbarda bulunabilirsiniz.</a:t>
            </a:r>
            <a:endParaRPr lang="tr-TR" dirty="0"/>
          </a:p>
        </p:txBody>
      </p:sp>
      <p:pic>
        <p:nvPicPr>
          <p:cNvPr id="14" name="Resim 1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724293" y="193431"/>
            <a:ext cx="2467708" cy="782515"/>
          </a:xfrm>
          <a:prstGeom prst="rect">
            <a:avLst/>
          </a:prstGeom>
        </p:spPr>
      </p:pic>
    </p:spTree>
    <p:extLst>
      <p:ext uri="{BB962C8B-B14F-4D97-AF65-F5344CB8AC3E}">
        <p14:creationId xmlns:p14="http://schemas.microsoft.com/office/powerpoint/2010/main" val="38124712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E25FE62A-F5D7-4962-BEDE-674DCD3C26EF}"/>
              </a:ext>
            </a:extLst>
          </p:cNvPr>
          <p:cNvSpPr txBox="1">
            <a:spLocks noGrp="1"/>
          </p:cNvSpPr>
          <p:nvPr>
            <p:ph idx="1"/>
          </p:nvPr>
        </p:nvSpPr>
        <p:spPr>
          <a:xfrm>
            <a:off x="3958370" y="869284"/>
            <a:ext cx="4956165" cy="757130"/>
          </a:xfrm>
          <a:prstGeom prst="rect">
            <a:avLst/>
          </a:prstGeom>
          <a:noFill/>
        </p:spPr>
        <p:txBody>
          <a:bodyPr wrap="none" rtlCol="0">
            <a:spAutoFit/>
          </a:bodyPr>
          <a:lstStyle/>
          <a:p>
            <a:pPr marL="0" indent="0">
              <a:buNone/>
            </a:pPr>
            <a:r>
              <a:rPr lang="tr-TR" sz="4800" b="1" u="sng" dirty="0" smtClean="0">
                <a:solidFill>
                  <a:srgbClr val="FF0000"/>
                </a:solidFill>
              </a:rPr>
              <a:t>112 </a:t>
            </a:r>
            <a:r>
              <a:rPr lang="tr-TR" sz="2000" b="1" u="sng" dirty="0" smtClean="0">
                <a:solidFill>
                  <a:srgbClr val="FF0000"/>
                </a:solidFill>
              </a:rPr>
              <a:t>‘</a:t>
            </a:r>
            <a:r>
              <a:rPr lang="tr-TR" sz="2000" b="1" u="sng" dirty="0" err="1" smtClean="0">
                <a:solidFill>
                  <a:srgbClr val="FF0000"/>
                </a:solidFill>
              </a:rPr>
              <a:t>yi</a:t>
            </a:r>
            <a:r>
              <a:rPr lang="tr-TR" sz="2000" b="1" u="sng" dirty="0" smtClean="0">
                <a:solidFill>
                  <a:srgbClr val="FF0000"/>
                </a:solidFill>
              </a:rPr>
              <a:t> Aradığımızda Neler Yapmalıyız ?</a:t>
            </a:r>
            <a:endParaRPr lang="tr-TR" sz="2000" b="1" u="sng" dirty="0">
              <a:solidFill>
                <a:srgbClr val="FF0000"/>
              </a:solidFill>
            </a:endParaRPr>
          </a:p>
        </p:txBody>
      </p:sp>
      <p:sp>
        <p:nvSpPr>
          <p:cNvPr id="4" name="Dikdörtgen 3">
            <a:extLst>
              <a:ext uri="{FF2B5EF4-FFF2-40B4-BE49-F238E27FC236}">
                <a16:creationId xmlns:a16="http://schemas.microsoft.com/office/drawing/2014/main" id="{7F4AF28E-E496-493F-8F4B-54DAD4229C33}"/>
              </a:ext>
            </a:extLst>
          </p:cNvPr>
          <p:cNvSpPr/>
          <p:nvPr/>
        </p:nvSpPr>
        <p:spPr>
          <a:xfrm>
            <a:off x="252412" y="1346100"/>
            <a:ext cx="6096000" cy="2246769"/>
          </a:xfrm>
          <a:prstGeom prst="rect">
            <a:avLst/>
          </a:prstGeom>
        </p:spPr>
        <p:txBody>
          <a:bodyPr>
            <a:spAutoFit/>
          </a:bodyPr>
          <a:lstStyle/>
          <a:p>
            <a:pPr marL="285750" indent="-285750">
              <a:buFont typeface="Arial" panose="020B0604020202020204" pitchFamily="34" charset="0"/>
              <a:buChar char="•"/>
            </a:pPr>
            <a:r>
              <a:rPr lang="tr-TR" sz="2000" dirty="0"/>
              <a:t>Sakin </a:t>
            </a:r>
            <a:r>
              <a:rPr lang="tr-TR" sz="2000" dirty="0" smtClean="0"/>
              <a:t>olmalıyız.</a:t>
            </a:r>
            <a:endParaRPr lang="tr-TR" sz="2000" dirty="0"/>
          </a:p>
          <a:p>
            <a:pPr marL="285750" indent="-285750">
              <a:buFont typeface="Arial" panose="020B0604020202020204" pitchFamily="34" charset="0"/>
              <a:buChar char="•"/>
            </a:pPr>
            <a:r>
              <a:rPr lang="tr-TR" sz="2000" dirty="0"/>
              <a:t>Olayı kısaca </a:t>
            </a:r>
            <a:r>
              <a:rPr lang="tr-TR" sz="2000" dirty="0" smtClean="0"/>
              <a:t>anlatmalıyız.</a:t>
            </a:r>
          </a:p>
          <a:p>
            <a:pPr marL="285750" indent="-285750">
              <a:buFont typeface="Arial" panose="020B0604020202020204" pitchFamily="34" charset="0"/>
              <a:buChar char="•"/>
            </a:pPr>
            <a:r>
              <a:rPr lang="tr-TR" sz="2000" dirty="0"/>
              <a:t>Sorulan sorulara kısa ve net cevaplar vermeliyiz</a:t>
            </a:r>
            <a:r>
              <a:rPr lang="tr-TR" sz="2000" dirty="0" smtClean="0"/>
              <a:t>.</a:t>
            </a:r>
            <a:endParaRPr lang="tr-TR" sz="2000" dirty="0"/>
          </a:p>
          <a:p>
            <a:pPr marL="285750" indent="-285750">
              <a:buFont typeface="Arial" panose="020B0604020202020204" pitchFamily="34" charset="0"/>
              <a:buChar char="•"/>
            </a:pPr>
            <a:r>
              <a:rPr lang="tr-TR" sz="2000" dirty="0"/>
              <a:t>Ekiplerin bize ulaşabilmesi </a:t>
            </a:r>
            <a:r>
              <a:rPr lang="tr-TR" sz="2000" dirty="0" smtClean="0"/>
              <a:t>için adresimizi </a:t>
            </a:r>
            <a:r>
              <a:rPr lang="tr-TR" sz="2000" dirty="0"/>
              <a:t>doğru bir şekilde </a:t>
            </a:r>
            <a:r>
              <a:rPr lang="tr-TR" sz="2000" dirty="0" smtClean="0"/>
              <a:t>vermeliyiz. Bize en kısa sürede ulaşılabilmesi için (en önemli konu) adresimizi doğru bir şekilde vermemiz olacaktır.</a:t>
            </a:r>
            <a:endParaRPr lang="tr-TR" sz="2000" dirty="0"/>
          </a:p>
        </p:txBody>
      </p:sp>
      <p:sp>
        <p:nvSpPr>
          <p:cNvPr id="5" name="Dikdörtgen 4">
            <a:extLst>
              <a:ext uri="{FF2B5EF4-FFF2-40B4-BE49-F238E27FC236}">
                <a16:creationId xmlns:a16="http://schemas.microsoft.com/office/drawing/2014/main" id="{D7BA8B25-B65C-47BC-9A20-6547139992D2}"/>
              </a:ext>
            </a:extLst>
          </p:cNvPr>
          <p:cNvSpPr/>
          <p:nvPr/>
        </p:nvSpPr>
        <p:spPr>
          <a:xfrm>
            <a:off x="5601453" y="3378190"/>
            <a:ext cx="6477335" cy="2862322"/>
          </a:xfrm>
          <a:prstGeom prst="rect">
            <a:avLst/>
          </a:prstGeom>
        </p:spPr>
        <p:txBody>
          <a:bodyPr wrap="square">
            <a:spAutoFit/>
          </a:bodyPr>
          <a:lstStyle/>
          <a:p>
            <a:r>
              <a:rPr lang="tr-TR" sz="2000" dirty="0"/>
              <a:t>Doğru bir adres bilgisi </a:t>
            </a:r>
            <a:r>
              <a:rPr lang="tr-TR" sz="2000" dirty="0" smtClean="0"/>
              <a:t>için şunları yapabiliriz;</a:t>
            </a:r>
            <a:endParaRPr lang="tr-TR" sz="2000" dirty="0"/>
          </a:p>
          <a:p>
            <a:pPr marL="285750" indent="-285750" algn="just">
              <a:buFont typeface="Arial" panose="020B0604020202020204" pitchFamily="34" charset="0"/>
              <a:buChar char="•"/>
            </a:pPr>
            <a:r>
              <a:rPr lang="tr-TR" sz="2000" dirty="0"/>
              <a:t>İkamet </a:t>
            </a:r>
            <a:r>
              <a:rPr lang="tr-TR" sz="2000" dirty="0" smtClean="0"/>
              <a:t>adresimdeki ilçe</a:t>
            </a:r>
            <a:r>
              <a:rPr lang="tr-TR" sz="2000" dirty="0"/>
              <a:t>, mahalle, </a:t>
            </a:r>
            <a:r>
              <a:rPr lang="tr-TR" sz="2000" dirty="0" smtClean="0"/>
              <a:t>cadde, </a:t>
            </a:r>
            <a:r>
              <a:rPr lang="tr-TR" sz="2000" dirty="0"/>
              <a:t>sokak ve kapı numarası gibi net </a:t>
            </a:r>
            <a:r>
              <a:rPr lang="tr-TR" sz="2000" dirty="0" smtClean="0"/>
              <a:t>bilgileri bilmemiz gerekir.</a:t>
            </a:r>
            <a:endParaRPr lang="tr-TR" sz="2000" dirty="0"/>
          </a:p>
          <a:p>
            <a:pPr marL="285750" indent="-285750" algn="just">
              <a:buFont typeface="Arial" panose="020B0604020202020204" pitchFamily="34" charset="0"/>
              <a:buChar char="•"/>
            </a:pPr>
            <a:r>
              <a:rPr lang="tr-TR" sz="2000" dirty="0"/>
              <a:t>Olayın olduğu yerin adresini tam </a:t>
            </a:r>
            <a:r>
              <a:rPr lang="tr-TR" sz="2000" dirty="0" smtClean="0"/>
              <a:t>bilmiyorsak, etrafımızda </a:t>
            </a:r>
            <a:r>
              <a:rPr lang="tr-TR" sz="2000" dirty="0"/>
              <a:t>bulunan ve kolay bulunabilecek noktaları referans </a:t>
            </a:r>
            <a:r>
              <a:rPr lang="tr-TR" sz="2000" dirty="0" smtClean="0"/>
              <a:t>olarak kabul edebiliriz (okul</a:t>
            </a:r>
            <a:r>
              <a:rPr lang="tr-TR" sz="2000" dirty="0"/>
              <a:t>, cami, park vb. bilindik </a:t>
            </a:r>
            <a:r>
              <a:rPr lang="tr-TR" sz="2000" dirty="0" smtClean="0"/>
              <a:t>mekanlar).</a:t>
            </a:r>
            <a:endParaRPr lang="tr-TR" sz="2000" dirty="0"/>
          </a:p>
          <a:p>
            <a:pPr marL="285750" indent="-285750" algn="just">
              <a:buFont typeface="Arial" panose="020B0604020202020204" pitchFamily="34" charset="0"/>
              <a:buChar char="•"/>
            </a:pPr>
            <a:r>
              <a:rPr lang="tr-TR" sz="2000" dirty="0"/>
              <a:t>Şehirler arası yollarda bir olayla </a:t>
            </a:r>
            <a:r>
              <a:rPr lang="tr-TR" sz="2000" dirty="0" smtClean="0"/>
              <a:t>karşılaştığımızda ise güzergahımız </a:t>
            </a:r>
            <a:r>
              <a:rPr lang="tr-TR" sz="2000" dirty="0"/>
              <a:t>ve en son </a:t>
            </a:r>
            <a:r>
              <a:rPr lang="tr-TR" sz="2000" dirty="0" smtClean="0"/>
              <a:t>geçtiğimiz </a:t>
            </a:r>
            <a:r>
              <a:rPr lang="tr-TR" sz="2000" dirty="0"/>
              <a:t>yerleri </a:t>
            </a:r>
            <a:r>
              <a:rPr lang="tr-TR" sz="2000" dirty="0" smtClean="0"/>
              <a:t>belirtebiliriz (kontrol </a:t>
            </a:r>
            <a:r>
              <a:rPr lang="tr-TR" sz="2000" dirty="0"/>
              <a:t>kesim levhalarından </a:t>
            </a:r>
            <a:r>
              <a:rPr lang="tr-TR" sz="2000" dirty="0" smtClean="0"/>
              <a:t>yararlanabiliriz).</a:t>
            </a:r>
            <a:endParaRPr lang="tr-TR" sz="2000" dirty="0"/>
          </a:p>
        </p:txBody>
      </p:sp>
      <p:pic>
        <p:nvPicPr>
          <p:cNvPr id="6" name="Resim 5">
            <a:extLst>
              <a:ext uri="{FF2B5EF4-FFF2-40B4-BE49-F238E27FC236}">
                <a16:creationId xmlns:a16="http://schemas.microsoft.com/office/drawing/2014/main" id="{18483D6A-6AA4-4F2C-8BE2-18BDF77EFB0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329" y="3657248"/>
            <a:ext cx="3157518" cy="1152103"/>
          </a:xfrm>
          <a:prstGeom prst="rect">
            <a:avLst/>
          </a:prstGeom>
        </p:spPr>
      </p:pic>
      <p:sp>
        <p:nvSpPr>
          <p:cNvPr id="7" name="Metin kutusu 6">
            <a:extLst>
              <a:ext uri="{FF2B5EF4-FFF2-40B4-BE49-F238E27FC236}">
                <a16:creationId xmlns:a16="http://schemas.microsoft.com/office/drawing/2014/main" id="{D9A9C3DB-3C1C-4C31-94E0-7A320CF68387}"/>
              </a:ext>
            </a:extLst>
          </p:cNvPr>
          <p:cNvSpPr txBox="1"/>
          <p:nvPr/>
        </p:nvSpPr>
        <p:spPr>
          <a:xfrm>
            <a:off x="357158" y="4809351"/>
            <a:ext cx="5139550" cy="1754326"/>
          </a:xfrm>
          <a:prstGeom prst="rect">
            <a:avLst/>
          </a:prstGeom>
          <a:noFill/>
        </p:spPr>
        <p:txBody>
          <a:bodyPr wrap="square" rtlCol="0">
            <a:spAutoFit/>
          </a:bodyPr>
          <a:lstStyle/>
          <a:p>
            <a:pPr algn="just"/>
            <a:r>
              <a:rPr lang="tr-TR" dirty="0"/>
              <a:t>Kontrol kesim levhaları, Karayolları Genel Müdürlüğü (KGM) bakım ağına dahil yollar üzerinde yolu tanımlamak ve yoldan kaynaklanan sorunların yerinin belirlenmesi amacıyla kullanılmaktadır. Olayın yaşandığı konumu bildirmek açısından önemli bir işarettir.</a:t>
            </a:r>
          </a:p>
        </p:txBody>
      </p:sp>
      <p:pic>
        <p:nvPicPr>
          <p:cNvPr id="8" name="Resim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24293" y="193431"/>
            <a:ext cx="2467708" cy="782515"/>
          </a:xfrm>
          <a:prstGeom prst="rect">
            <a:avLst/>
          </a:prstGeom>
        </p:spPr>
      </p:pic>
    </p:spTree>
    <p:extLst>
      <p:ext uri="{BB962C8B-B14F-4D97-AF65-F5344CB8AC3E}">
        <p14:creationId xmlns:p14="http://schemas.microsoft.com/office/powerpoint/2010/main" val="4221550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çerik Yer Tutucusu 2">
            <a:extLst>
              <a:ext uri="{FF2B5EF4-FFF2-40B4-BE49-F238E27FC236}">
                <a16:creationId xmlns:a16="http://schemas.microsoft.com/office/drawing/2014/main" id="{A0E346D1-727D-4C9A-B881-2CFBDE89EFC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826265" y="1596495"/>
            <a:ext cx="6570995" cy="4813014"/>
          </a:xfrm>
          <a:prstGeom prst="rect">
            <a:avLst/>
          </a:prstGeom>
        </p:spPr>
      </p:pic>
      <p:sp>
        <p:nvSpPr>
          <p:cNvPr id="4" name="Metin kutusu 3">
            <a:extLst>
              <a:ext uri="{FF2B5EF4-FFF2-40B4-BE49-F238E27FC236}">
                <a16:creationId xmlns:a16="http://schemas.microsoft.com/office/drawing/2014/main" id="{C56171D5-4F13-4065-B8CF-C0DF90EF7919}"/>
              </a:ext>
            </a:extLst>
          </p:cNvPr>
          <p:cNvSpPr txBox="1"/>
          <p:nvPr/>
        </p:nvSpPr>
        <p:spPr>
          <a:xfrm>
            <a:off x="4390504" y="888609"/>
            <a:ext cx="3057247" cy="707886"/>
          </a:xfrm>
          <a:prstGeom prst="rect">
            <a:avLst/>
          </a:prstGeom>
          <a:noFill/>
        </p:spPr>
        <p:txBody>
          <a:bodyPr wrap="none" rtlCol="0">
            <a:spAutoFit/>
          </a:bodyPr>
          <a:lstStyle/>
          <a:p>
            <a:r>
              <a:rPr lang="tr-TR" sz="4000" dirty="0"/>
              <a:t>ENGELSİZ </a:t>
            </a:r>
            <a:r>
              <a:rPr lang="tr-TR" sz="4000" dirty="0">
                <a:solidFill>
                  <a:srgbClr val="FF0000"/>
                </a:solidFill>
              </a:rPr>
              <a:t>112</a:t>
            </a:r>
          </a:p>
        </p:txBody>
      </p:sp>
      <p:pic>
        <p:nvPicPr>
          <p:cNvPr id="5" name="Resim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24293" y="193431"/>
            <a:ext cx="2467708" cy="782515"/>
          </a:xfrm>
          <a:prstGeom prst="rect">
            <a:avLst/>
          </a:prstGeom>
        </p:spPr>
      </p:pic>
    </p:spTree>
    <p:extLst>
      <p:ext uri="{BB962C8B-B14F-4D97-AF65-F5344CB8AC3E}">
        <p14:creationId xmlns:p14="http://schemas.microsoft.com/office/powerpoint/2010/main" val="32685745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İçerik Yer Tutucusu 4"/>
          <p:cNvSpPr>
            <a:spLocks noGrp="1"/>
          </p:cNvSpPr>
          <p:nvPr>
            <p:ph idx="1"/>
          </p:nvPr>
        </p:nvSpPr>
        <p:spPr>
          <a:xfrm>
            <a:off x="194733" y="956733"/>
            <a:ext cx="8122790" cy="5486400"/>
          </a:xfrm>
        </p:spPr>
        <p:txBody>
          <a:bodyPr>
            <a:normAutofit/>
          </a:bodyPr>
          <a:lstStyle/>
          <a:p>
            <a:endParaRPr lang="tr-TR" sz="2400" dirty="0"/>
          </a:p>
          <a:p>
            <a:pPr marL="0" indent="0">
              <a:buNone/>
            </a:pPr>
            <a:endParaRPr lang="tr-TR" sz="2400" dirty="0"/>
          </a:p>
          <a:p>
            <a:pPr marL="0" indent="0">
              <a:buNone/>
            </a:pPr>
            <a:r>
              <a:rPr lang="tr-TR" sz="2200" dirty="0" smtClean="0"/>
              <a:t>2021 yılı Toplam Çağrı Sayısı:	146.686</a:t>
            </a:r>
          </a:p>
          <a:p>
            <a:pPr marL="0" indent="0">
              <a:buNone/>
            </a:pPr>
            <a:r>
              <a:rPr lang="tr-TR" sz="2200" dirty="0" smtClean="0"/>
              <a:t>2022 yılı Toplam </a:t>
            </a:r>
            <a:r>
              <a:rPr lang="tr-TR" sz="2200" dirty="0"/>
              <a:t>Çağrı Sayısı :</a:t>
            </a:r>
            <a:r>
              <a:rPr lang="tr-TR" sz="2200" dirty="0" smtClean="0"/>
              <a:t>	217.015</a:t>
            </a:r>
          </a:p>
          <a:p>
            <a:pPr marL="0" indent="0">
              <a:buNone/>
            </a:pPr>
            <a:r>
              <a:rPr lang="tr-TR" sz="2200" dirty="0" smtClean="0"/>
              <a:t>2023 yılı Toplam </a:t>
            </a:r>
            <a:r>
              <a:rPr lang="tr-TR" sz="2200" dirty="0"/>
              <a:t>Çağrı Sayısı :</a:t>
            </a:r>
            <a:r>
              <a:rPr lang="tr-TR" sz="2200" dirty="0" smtClean="0"/>
              <a:t>	214.796 </a:t>
            </a:r>
          </a:p>
          <a:p>
            <a:pPr marL="0" indent="0">
              <a:buNone/>
            </a:pPr>
            <a:r>
              <a:rPr lang="tr-TR" sz="2200" dirty="0"/>
              <a:t>	</a:t>
            </a:r>
            <a:r>
              <a:rPr lang="tr-TR" sz="2200" dirty="0" smtClean="0"/>
              <a:t>112 </a:t>
            </a:r>
            <a:r>
              <a:rPr lang="tr-TR" sz="2200" dirty="0"/>
              <a:t>A</a:t>
            </a:r>
            <a:r>
              <a:rPr lang="tr-TR" sz="2200" dirty="0" smtClean="0"/>
              <a:t>cil Çağrı hattına gelen çağrılar çağrı karşılama personeli tarafından ortalama 1,61 saniyede cevaplanmaktadır. </a:t>
            </a:r>
            <a:endParaRPr lang="tr-TR" sz="2200" dirty="0"/>
          </a:p>
          <a:p>
            <a:pPr marL="0" indent="0" algn="just">
              <a:buNone/>
            </a:pPr>
            <a:r>
              <a:rPr lang="tr-TR" sz="2200" dirty="0"/>
              <a:t>	</a:t>
            </a:r>
            <a:r>
              <a:rPr lang="tr-TR" sz="2200" dirty="0" smtClean="0"/>
              <a:t>2023 yılında gelen toplam 214.796 çağrının 63.889 adedi acil yardım çağrısı olup, toplam çağrının % 29 ’u kadardır. </a:t>
            </a:r>
          </a:p>
          <a:p>
            <a:pPr marL="0" indent="0" algn="just">
              <a:buNone/>
            </a:pPr>
            <a:r>
              <a:rPr lang="tr-TR" sz="2200" dirty="0"/>
              <a:t>	</a:t>
            </a:r>
            <a:r>
              <a:rPr lang="tr-TR" sz="3000" b="1" u="sng" dirty="0" smtClean="0">
                <a:solidFill>
                  <a:srgbClr val="FF0000"/>
                </a:solidFill>
              </a:rPr>
              <a:t>Çağrıların % 71 ‘</a:t>
            </a:r>
            <a:r>
              <a:rPr lang="tr-TR" sz="3000" b="1" u="sng" dirty="0" err="1" smtClean="0">
                <a:solidFill>
                  <a:srgbClr val="FF0000"/>
                </a:solidFill>
              </a:rPr>
              <a:t>lik</a:t>
            </a:r>
            <a:r>
              <a:rPr lang="tr-TR" sz="3000" b="1" u="sng" dirty="0" smtClean="0">
                <a:solidFill>
                  <a:srgbClr val="FF0000"/>
                </a:solidFill>
              </a:rPr>
              <a:t> kısmı bilgi danışma ve gereksiz aramalardan,</a:t>
            </a:r>
          </a:p>
          <a:p>
            <a:pPr marL="0" indent="0" algn="just">
              <a:buNone/>
            </a:pPr>
            <a:r>
              <a:rPr lang="tr-TR" sz="2200" dirty="0" smtClean="0"/>
              <a:t>	Oluşmaktadır. </a:t>
            </a:r>
          </a:p>
        </p:txBody>
      </p:sp>
      <p:pic>
        <p:nvPicPr>
          <p:cNvPr id="2" name="Resim 1"/>
          <p:cNvPicPr>
            <a:picLocks noChangeAspect="1"/>
          </p:cNvPicPr>
          <p:nvPr/>
        </p:nvPicPr>
        <p:blipFill rotWithShape="1">
          <a:blip r:embed="rId2">
            <a:extLst>
              <a:ext uri="{28A0092B-C50C-407E-A947-70E740481C1C}">
                <a14:useLocalDpi xmlns:a14="http://schemas.microsoft.com/office/drawing/2010/main" val="0"/>
              </a:ext>
            </a:extLst>
          </a:blip>
          <a:srcRect l="1857" r="4143"/>
          <a:stretch/>
        </p:blipFill>
        <p:spPr>
          <a:xfrm>
            <a:off x="8317523" y="1568041"/>
            <a:ext cx="3628944" cy="4164544"/>
          </a:xfrm>
          <a:prstGeom prst="rect">
            <a:avLst/>
          </a:prstGeom>
        </p:spPr>
      </p:pic>
      <p:sp>
        <p:nvSpPr>
          <p:cNvPr id="6" name="Dikdörtgen 5"/>
          <p:cNvSpPr/>
          <p:nvPr/>
        </p:nvSpPr>
        <p:spPr>
          <a:xfrm>
            <a:off x="3122024" y="1044821"/>
            <a:ext cx="5947953" cy="523220"/>
          </a:xfrm>
          <a:prstGeom prst="rect">
            <a:avLst/>
          </a:prstGeom>
        </p:spPr>
        <p:txBody>
          <a:bodyPr wrap="square">
            <a:spAutoFit/>
          </a:bodyPr>
          <a:lstStyle/>
          <a:p>
            <a:r>
              <a:rPr lang="tr-TR" sz="1600" b="1" dirty="0">
                <a:solidFill>
                  <a:srgbClr val="FF0000"/>
                </a:solidFill>
                <a:latin typeface="Calibri" panose="020F0502020204030204" pitchFamily="34" charset="0"/>
                <a:ea typeface="Calibri" panose="020F0502020204030204" pitchFamily="34" charset="0"/>
              </a:rPr>
              <a:t> </a:t>
            </a:r>
            <a:r>
              <a:rPr lang="tr-TR" sz="2800" b="1" dirty="0">
                <a:solidFill>
                  <a:srgbClr val="FF0000"/>
                </a:solidFill>
                <a:latin typeface="Calibri" panose="020F0502020204030204" pitchFamily="34" charset="0"/>
                <a:ea typeface="Calibri" panose="020F0502020204030204" pitchFamily="34" charset="0"/>
              </a:rPr>
              <a:t>SİNOP </a:t>
            </a:r>
            <a:r>
              <a:rPr lang="tr-TR" sz="2800" b="1" dirty="0" smtClean="0">
                <a:solidFill>
                  <a:srgbClr val="FF0000"/>
                </a:solidFill>
                <a:latin typeface="Calibri" panose="020F0502020204030204" pitchFamily="34" charset="0"/>
                <a:ea typeface="Calibri" panose="020F0502020204030204" pitchFamily="34" charset="0"/>
              </a:rPr>
              <a:t>İSTATİSTİK BİLGİLER</a:t>
            </a:r>
            <a:endParaRPr lang="tr-TR" sz="3600" dirty="0">
              <a:solidFill>
                <a:srgbClr val="FF0000"/>
              </a:solidFill>
            </a:endParaRPr>
          </a:p>
        </p:txBody>
      </p:sp>
      <p:pic>
        <p:nvPicPr>
          <p:cNvPr id="7" name="Resim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24293" y="193431"/>
            <a:ext cx="2467708" cy="782515"/>
          </a:xfrm>
          <a:prstGeom prst="rect">
            <a:avLst/>
          </a:prstGeom>
        </p:spPr>
      </p:pic>
    </p:spTree>
    <p:extLst>
      <p:ext uri="{BB962C8B-B14F-4D97-AF65-F5344CB8AC3E}">
        <p14:creationId xmlns:p14="http://schemas.microsoft.com/office/powerpoint/2010/main" val="5227833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p:txBody>
          <a:bodyPr/>
          <a:lstStyle/>
          <a:p>
            <a:pPr marL="0" indent="0" algn="ctr">
              <a:buNone/>
            </a:pPr>
            <a:endParaRPr lang="tr-TR" b="1" i="1" u="sng" dirty="0" smtClean="0">
              <a:solidFill>
                <a:srgbClr val="FF0000"/>
              </a:solidFill>
            </a:endParaRPr>
          </a:p>
          <a:p>
            <a:pPr marL="0" indent="0" algn="ctr">
              <a:buNone/>
            </a:pPr>
            <a:r>
              <a:rPr lang="tr-TR" b="1" i="1" u="sng" dirty="0" smtClean="0">
                <a:solidFill>
                  <a:srgbClr val="FF0000"/>
                </a:solidFill>
              </a:rPr>
              <a:t>112 ‘ye Gelen Gereksiz Aramalar</a:t>
            </a:r>
          </a:p>
          <a:p>
            <a:pPr algn="just">
              <a:buFont typeface="Wingdings" panose="05000000000000000000" pitchFamily="2" charset="2"/>
              <a:buChar char="Ø"/>
            </a:pPr>
            <a:r>
              <a:rPr lang="tr-TR" sz="2000" dirty="0" smtClean="0"/>
              <a:t>Hastane randevusu almak ya da hastane iletişim numarasını öğrenmek</a:t>
            </a:r>
          </a:p>
          <a:p>
            <a:pPr algn="just">
              <a:buFont typeface="Wingdings" panose="05000000000000000000" pitchFamily="2" charset="2"/>
              <a:buChar char="Ø"/>
            </a:pPr>
            <a:r>
              <a:rPr lang="tr-TR" sz="2000" dirty="0" smtClean="0"/>
              <a:t>Sim kart PIN ve  PUK kodu öğrenmek</a:t>
            </a:r>
          </a:p>
          <a:p>
            <a:pPr algn="just">
              <a:buFont typeface="Wingdings" panose="05000000000000000000" pitchFamily="2" charset="2"/>
              <a:buChar char="Ø"/>
            </a:pPr>
            <a:r>
              <a:rPr lang="tr-TR" sz="2000" dirty="0" smtClean="0"/>
              <a:t>Cep telefonlarının çalışıp çalışmadığını denemek</a:t>
            </a:r>
          </a:p>
          <a:p>
            <a:pPr algn="just">
              <a:buFont typeface="Wingdings" panose="05000000000000000000" pitchFamily="2" charset="2"/>
              <a:buChar char="Ø"/>
            </a:pPr>
            <a:r>
              <a:rPr lang="tr-TR" sz="2000" dirty="0" smtClean="0"/>
              <a:t>Vakit geçirmeleri için aileler tarafından çocuklara verilen telefonlar ile yapılan aramalar</a:t>
            </a:r>
          </a:p>
          <a:p>
            <a:pPr algn="just">
              <a:buFont typeface="Wingdings" panose="05000000000000000000" pitchFamily="2" charset="2"/>
              <a:buChar char="Ø"/>
            </a:pPr>
            <a:r>
              <a:rPr lang="tr-TR" sz="2000" dirty="0" smtClean="0"/>
              <a:t>Vakit geçirmek, alay etmek vb. durumlar için yapılan aramalar</a:t>
            </a:r>
          </a:p>
          <a:p>
            <a:pPr algn="just">
              <a:buFont typeface="Wingdings" panose="05000000000000000000" pitchFamily="2" charset="2"/>
              <a:buChar char="Ø"/>
            </a:pPr>
            <a:r>
              <a:rPr lang="tr-TR" sz="2000" dirty="0" smtClean="0"/>
              <a:t>Aynı telefon ve numaralardan sürekli gelen sessiz çağrılar</a:t>
            </a:r>
          </a:p>
          <a:p>
            <a:pPr marL="0" indent="0" algn="just">
              <a:buNone/>
            </a:pPr>
            <a:r>
              <a:rPr lang="tr-TR" sz="2000" dirty="0"/>
              <a:t>	</a:t>
            </a:r>
            <a:r>
              <a:rPr lang="tr-TR" sz="2000" dirty="0" smtClean="0"/>
              <a:t>Bu ve benzeri aramalar 112 hattını meşgul etmekte, gerçekten yardıma ihtiyacı olan vatandaşlarımızın 112 ‘ye ulaşmasına engel olmakta ya da gecikmelere sebebiyet vermektedir.</a:t>
            </a:r>
          </a:p>
          <a:p>
            <a:pPr marL="0" indent="0" algn="just">
              <a:buNone/>
            </a:pPr>
            <a:r>
              <a:rPr lang="tr-TR" sz="2000" dirty="0"/>
              <a:t>	</a:t>
            </a:r>
            <a:r>
              <a:rPr lang="tr-TR" sz="2000" dirty="0" smtClean="0"/>
              <a:t>Gerçek şu ki; acil durum müdahalelerinde saniyeler büyük önem taşımaktadır. Gereksiz aramalar; bir yangına geç müdahale edilmesine, bir suçlunun kaçmasına ve en önemlisi can kaybına sebep olabilmektedir. </a:t>
            </a:r>
          </a:p>
          <a:p>
            <a:pPr marL="0" indent="0" algn="just">
              <a:buNone/>
            </a:pPr>
            <a:r>
              <a:rPr lang="tr-TR" sz="2000" dirty="0"/>
              <a:t>	</a:t>
            </a:r>
            <a:r>
              <a:rPr lang="tr-TR" sz="2000" dirty="0" smtClean="0"/>
              <a:t>Bu durumların sizlerin ve sevdiklerinizin başına da gelebileceğini unutmayınız! </a:t>
            </a:r>
            <a:endParaRPr lang="tr-TR" sz="2000" dirty="0"/>
          </a:p>
        </p:txBody>
      </p:sp>
      <p:pic>
        <p:nvPicPr>
          <p:cNvPr id="3" name="Resim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24293" y="193431"/>
            <a:ext cx="2467708" cy="782515"/>
          </a:xfrm>
          <a:prstGeom prst="rect">
            <a:avLst/>
          </a:prstGeom>
        </p:spPr>
      </p:pic>
    </p:spTree>
    <p:extLst>
      <p:ext uri="{BB962C8B-B14F-4D97-AF65-F5344CB8AC3E}">
        <p14:creationId xmlns:p14="http://schemas.microsoft.com/office/powerpoint/2010/main" val="6299540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8D9AECBB-11C0-436B-8CC9-3C36949221EA}"/>
              </a:ext>
            </a:extLst>
          </p:cNvPr>
          <p:cNvSpPr txBox="1">
            <a:spLocks noGrp="1"/>
          </p:cNvSpPr>
          <p:nvPr>
            <p:ph idx="1"/>
          </p:nvPr>
        </p:nvSpPr>
        <p:spPr>
          <a:xfrm>
            <a:off x="3597886" y="1203447"/>
            <a:ext cx="5084560" cy="757130"/>
          </a:xfrm>
          <a:prstGeom prst="rect">
            <a:avLst/>
          </a:prstGeom>
          <a:noFill/>
        </p:spPr>
        <p:txBody>
          <a:bodyPr wrap="square" rtlCol="0">
            <a:spAutoFit/>
          </a:bodyPr>
          <a:lstStyle/>
          <a:p>
            <a:pPr marL="0" indent="0">
              <a:buNone/>
            </a:pPr>
            <a:r>
              <a:rPr lang="tr-TR" sz="4800" b="1" dirty="0" smtClean="0">
                <a:solidFill>
                  <a:srgbClr val="FF0000"/>
                </a:solidFill>
              </a:rPr>
              <a:t>!!! YASAL UYARI !!!</a:t>
            </a:r>
            <a:endParaRPr lang="tr-TR" sz="4800" b="1" dirty="0">
              <a:solidFill>
                <a:srgbClr val="FF0000"/>
              </a:solidFill>
            </a:endParaRPr>
          </a:p>
        </p:txBody>
      </p:sp>
      <p:sp>
        <p:nvSpPr>
          <p:cNvPr id="4" name="Dikdörtgen 3">
            <a:extLst>
              <a:ext uri="{FF2B5EF4-FFF2-40B4-BE49-F238E27FC236}">
                <a16:creationId xmlns:a16="http://schemas.microsoft.com/office/drawing/2014/main" id="{6285E789-0701-4690-B94D-7417493284DF}"/>
              </a:ext>
            </a:extLst>
          </p:cNvPr>
          <p:cNvSpPr/>
          <p:nvPr/>
        </p:nvSpPr>
        <p:spPr>
          <a:xfrm>
            <a:off x="617723" y="2692002"/>
            <a:ext cx="10851466" cy="2369880"/>
          </a:xfrm>
          <a:prstGeom prst="rect">
            <a:avLst/>
          </a:prstGeom>
        </p:spPr>
        <p:txBody>
          <a:bodyPr wrap="square">
            <a:spAutoFit/>
          </a:bodyPr>
          <a:lstStyle/>
          <a:p>
            <a:pPr algn="just"/>
            <a:r>
              <a:rPr lang="tr-TR" sz="3600" dirty="0"/>
              <a:t>	</a:t>
            </a:r>
            <a:r>
              <a:rPr lang="tr-TR" sz="2800" dirty="0"/>
              <a:t>112 Acil Çağrı Merkezini asılsız ve gereksiz yere meşgul ettikleri tespit edilenler </a:t>
            </a:r>
            <a:r>
              <a:rPr lang="tr-TR" sz="2800" dirty="0" smtClean="0"/>
              <a:t>hakkında, </a:t>
            </a:r>
            <a:r>
              <a:rPr lang="tr-TR" sz="2800" dirty="0"/>
              <a:t>5326 </a:t>
            </a:r>
            <a:r>
              <a:rPr lang="tr-TR" sz="2800" dirty="0" smtClean="0"/>
              <a:t>Sayılı </a:t>
            </a:r>
            <a:r>
              <a:rPr lang="tr-TR" sz="2800" dirty="0"/>
              <a:t>Kabahatler Kanununun 42/A maddesi </a:t>
            </a:r>
            <a:r>
              <a:rPr lang="tr-TR" sz="2800"/>
              <a:t>uyarınca </a:t>
            </a:r>
            <a:r>
              <a:rPr lang="tr-TR" sz="2800" b="1" i="1" u="sng" smtClean="0">
                <a:solidFill>
                  <a:srgbClr val="FF0000"/>
                </a:solidFill>
              </a:rPr>
              <a:t>1980 ₺ </a:t>
            </a:r>
            <a:r>
              <a:rPr lang="tr-TR" sz="2800" b="1" i="1" u="sng" dirty="0">
                <a:solidFill>
                  <a:srgbClr val="FF0000"/>
                </a:solidFill>
              </a:rPr>
              <a:t>(</a:t>
            </a:r>
            <a:r>
              <a:rPr lang="tr-TR" sz="2800" b="1" i="1" u="sng" dirty="0" smtClean="0">
                <a:solidFill>
                  <a:srgbClr val="FF0000"/>
                </a:solidFill>
              </a:rPr>
              <a:t>2024 </a:t>
            </a:r>
            <a:r>
              <a:rPr lang="tr-TR" sz="2800" b="1" i="1" u="sng" dirty="0">
                <a:solidFill>
                  <a:srgbClr val="FF0000"/>
                </a:solidFill>
              </a:rPr>
              <a:t>yılı için geçerli) </a:t>
            </a:r>
            <a:r>
              <a:rPr lang="tr-TR" sz="2800" b="1" u="sng" dirty="0">
                <a:solidFill>
                  <a:srgbClr val="FF0000"/>
                </a:solidFill>
              </a:rPr>
              <a:t>idari para cezası</a:t>
            </a:r>
            <a:r>
              <a:rPr lang="tr-TR" sz="2800" dirty="0"/>
              <a:t> verilir. </a:t>
            </a:r>
            <a:r>
              <a:rPr lang="tr-TR" sz="2800" dirty="0" smtClean="0"/>
              <a:t>	</a:t>
            </a:r>
            <a:r>
              <a:rPr lang="tr-TR" sz="2800" b="1" u="sng" dirty="0" smtClean="0">
                <a:solidFill>
                  <a:srgbClr val="FF0000"/>
                </a:solidFill>
              </a:rPr>
              <a:t>Tekerrürü </a:t>
            </a:r>
            <a:r>
              <a:rPr lang="tr-TR" sz="2800" b="1" u="sng" dirty="0">
                <a:solidFill>
                  <a:srgbClr val="FF0000"/>
                </a:solidFill>
              </a:rPr>
              <a:t>halinde ise bu ceza 2 katı olarak uygulanır</a:t>
            </a:r>
            <a:r>
              <a:rPr lang="tr-TR" sz="2800" dirty="0" smtClean="0"/>
              <a:t>.</a:t>
            </a:r>
          </a:p>
          <a:p>
            <a:pPr algn="just"/>
            <a:endParaRPr lang="tr-TR" sz="2800" dirty="0"/>
          </a:p>
        </p:txBody>
      </p:sp>
      <p:pic>
        <p:nvPicPr>
          <p:cNvPr id="5" name="Resi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24293" y="193431"/>
            <a:ext cx="2467708" cy="782515"/>
          </a:xfrm>
          <a:prstGeom prst="rect">
            <a:avLst/>
          </a:prstGeom>
        </p:spPr>
      </p:pic>
    </p:spTree>
    <p:extLst>
      <p:ext uri="{BB962C8B-B14F-4D97-AF65-F5344CB8AC3E}">
        <p14:creationId xmlns:p14="http://schemas.microsoft.com/office/powerpoint/2010/main" val="30075124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0"/>
            <a:lum/>
          </a:blip>
          <a:srcRect/>
          <a:stretch>
            <a:fillRect l="-71000" r="-71000"/>
          </a:stretch>
        </a:blipFill>
        <a:effectLst/>
      </p:bgPr>
    </p:bg>
    <p:spTree>
      <p:nvGrpSpPr>
        <p:cNvPr id="1" name=""/>
        <p:cNvGrpSpPr/>
        <p:nvPr/>
      </p:nvGrpSpPr>
      <p:grpSpPr>
        <a:xfrm>
          <a:off x="0" y="0"/>
          <a:ext cx="0" cy="0"/>
          <a:chOff x="0" y="0"/>
          <a:chExt cx="0" cy="0"/>
        </a:xfrm>
      </p:grpSpPr>
      <p:sp>
        <p:nvSpPr>
          <p:cNvPr id="15" name="Dikdörtgen 14">
            <a:extLst>
              <a:ext uri="{FF2B5EF4-FFF2-40B4-BE49-F238E27FC236}">
                <a16:creationId xmlns:a16="http://schemas.microsoft.com/office/drawing/2014/main" id="{DFF5F4EB-7B29-07C8-54DD-7BD3F885D3A6}"/>
              </a:ext>
            </a:extLst>
          </p:cNvPr>
          <p:cNvSpPr/>
          <p:nvPr/>
        </p:nvSpPr>
        <p:spPr>
          <a:xfrm>
            <a:off x="4461902" y="4734846"/>
            <a:ext cx="3268196" cy="707886"/>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tr-TR" sz="4000" b="1" i="0" u="none" strike="noStrike" kern="0" cap="none" spc="0" normalizeH="0" baseline="0" noProof="0" dirty="0">
                <a:ln>
                  <a:noFill/>
                </a:ln>
                <a:solidFill>
                  <a:srgbClr val="44546A">
                    <a:lumMod val="75000"/>
                  </a:srgbClr>
                </a:solidFill>
                <a:effectLst/>
                <a:uLnTx/>
                <a:uFillTx/>
              </a:rPr>
              <a:t>TEŞEKKÜRLER</a:t>
            </a:r>
          </a:p>
        </p:txBody>
      </p:sp>
      <p:grpSp>
        <p:nvGrpSpPr>
          <p:cNvPr id="22" name="Grup 21">
            <a:extLst>
              <a:ext uri="{FF2B5EF4-FFF2-40B4-BE49-F238E27FC236}">
                <a16:creationId xmlns:a16="http://schemas.microsoft.com/office/drawing/2014/main" id="{F6F46F18-454A-1033-E016-31161CA7A114}"/>
              </a:ext>
            </a:extLst>
          </p:cNvPr>
          <p:cNvGrpSpPr/>
          <p:nvPr/>
        </p:nvGrpSpPr>
        <p:grpSpPr>
          <a:xfrm>
            <a:off x="4119607" y="5644662"/>
            <a:ext cx="3792142" cy="334802"/>
            <a:chOff x="1995743" y="1186449"/>
            <a:chExt cx="7549929" cy="960645"/>
          </a:xfrm>
        </p:grpSpPr>
        <p:cxnSp>
          <p:nvCxnSpPr>
            <p:cNvPr id="23" name="Düz Bağlayıcı 22">
              <a:extLst>
                <a:ext uri="{FF2B5EF4-FFF2-40B4-BE49-F238E27FC236}">
                  <a16:creationId xmlns:a16="http://schemas.microsoft.com/office/drawing/2014/main" id="{31129A6A-9FEC-13D0-524B-3592B9234B52}"/>
                </a:ext>
              </a:extLst>
            </p:cNvPr>
            <p:cNvCxnSpPr>
              <a:cxnSpLocks/>
            </p:cNvCxnSpPr>
            <p:nvPr/>
          </p:nvCxnSpPr>
          <p:spPr>
            <a:xfrm flipH="1">
              <a:off x="1995743" y="1186449"/>
              <a:ext cx="7549929" cy="0"/>
            </a:xfrm>
            <a:prstGeom prst="line">
              <a:avLst/>
            </a:prstGeom>
            <a:noFill/>
            <a:ln w="12700" cap="flat" cmpd="sng" algn="ctr">
              <a:solidFill>
                <a:srgbClr val="C52F33"/>
              </a:solidFill>
              <a:prstDash val="solid"/>
              <a:miter lim="800000"/>
            </a:ln>
            <a:effectLst/>
          </p:spPr>
        </p:cxnSp>
        <p:cxnSp>
          <p:nvCxnSpPr>
            <p:cNvPr id="24" name="Düz Bağlayıcı 23">
              <a:extLst>
                <a:ext uri="{FF2B5EF4-FFF2-40B4-BE49-F238E27FC236}">
                  <a16:creationId xmlns:a16="http://schemas.microsoft.com/office/drawing/2014/main" id="{A2AA6AF6-2E82-4346-47C1-C08AC87F587F}"/>
                </a:ext>
              </a:extLst>
            </p:cNvPr>
            <p:cNvCxnSpPr>
              <a:cxnSpLocks/>
            </p:cNvCxnSpPr>
            <p:nvPr/>
          </p:nvCxnSpPr>
          <p:spPr>
            <a:xfrm flipH="1">
              <a:off x="1995743" y="2147094"/>
              <a:ext cx="7549929" cy="0"/>
            </a:xfrm>
            <a:prstGeom prst="line">
              <a:avLst/>
            </a:prstGeom>
            <a:noFill/>
            <a:ln w="12700" cap="flat" cmpd="sng" algn="ctr">
              <a:solidFill>
                <a:srgbClr val="C52F33"/>
              </a:solidFill>
              <a:prstDash val="solid"/>
              <a:miter lim="800000"/>
            </a:ln>
            <a:effectLst/>
          </p:spPr>
        </p:cxnSp>
      </p:grpSp>
      <p:sp>
        <p:nvSpPr>
          <p:cNvPr id="2" name="Dikdörtgen 1">
            <a:extLst>
              <a:ext uri="{FF2B5EF4-FFF2-40B4-BE49-F238E27FC236}">
                <a16:creationId xmlns:a16="http://schemas.microsoft.com/office/drawing/2014/main" id="{7637EFD9-351F-483C-BEDB-D3CB962A5E27}"/>
              </a:ext>
            </a:extLst>
          </p:cNvPr>
          <p:cNvSpPr/>
          <p:nvPr/>
        </p:nvSpPr>
        <p:spPr>
          <a:xfrm>
            <a:off x="4247647" y="5610132"/>
            <a:ext cx="3063659" cy="369332"/>
          </a:xfrm>
          <a:prstGeom prst="rect">
            <a:avLst/>
          </a:prstGeom>
        </p:spPr>
        <p:txBody>
          <a:bodyPr wrap="none">
            <a:spAutoFit/>
          </a:bodyPr>
          <a:lstStyle/>
          <a:p>
            <a:pPr lvl="0" algn="ctr">
              <a:defRPr/>
            </a:pPr>
            <a:r>
              <a:rPr lang="tr-TR" kern="0" spc="300" dirty="0"/>
              <a:t>www.112.gov.tr/sinop</a:t>
            </a:r>
          </a:p>
        </p:txBody>
      </p:sp>
      <p:pic>
        <p:nvPicPr>
          <p:cNvPr id="5" name="Resim 4">
            <a:extLst>
              <a:ext uri="{FF2B5EF4-FFF2-40B4-BE49-F238E27FC236}">
                <a16:creationId xmlns:a16="http://schemas.microsoft.com/office/drawing/2014/main" id="{5566D7DA-C73B-43E6-9402-B0F409151A0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71888" y="1249348"/>
            <a:ext cx="4048224" cy="3485497"/>
          </a:xfrm>
          <a:prstGeom prst="rect">
            <a:avLst/>
          </a:prstGeom>
        </p:spPr>
      </p:pic>
      <p:pic>
        <p:nvPicPr>
          <p:cNvPr id="9" name="Resim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1891" y="133325"/>
            <a:ext cx="8763000" cy="984444"/>
          </a:xfrm>
          <a:prstGeom prst="rect">
            <a:avLst/>
          </a:prstGeom>
        </p:spPr>
      </p:pic>
    </p:spTree>
    <p:extLst>
      <p:ext uri="{BB962C8B-B14F-4D97-AF65-F5344CB8AC3E}">
        <p14:creationId xmlns:p14="http://schemas.microsoft.com/office/powerpoint/2010/main" val="17910044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194732" y="1419497"/>
            <a:ext cx="11840513" cy="3805645"/>
          </a:xfrm>
        </p:spPr>
        <p:txBody>
          <a:bodyPr/>
          <a:lstStyle/>
          <a:p>
            <a:pPr marL="285750" indent="-285750">
              <a:buFont typeface="Wingdings" panose="05000000000000000000" pitchFamily="2" charset="2"/>
              <a:buChar char="v"/>
              <a:defRPr/>
            </a:pPr>
            <a:r>
              <a:rPr lang="tr-TR" sz="2000" b="1" kern="0" dirty="0">
                <a:solidFill>
                  <a:srgbClr val="FF0000"/>
                </a:solidFill>
                <a:latin typeface="Tahoma" panose="020B0604030504040204" pitchFamily="34" charset="0"/>
                <a:ea typeface="Tahoma" panose="020B0604030504040204" pitchFamily="34" charset="0"/>
                <a:cs typeface="Tahoma" panose="020B0604030504040204" pitchFamily="34" charset="0"/>
              </a:rPr>
              <a:t>Acil durum nedir?</a:t>
            </a:r>
          </a:p>
          <a:p>
            <a:pPr marL="285750" indent="-285750">
              <a:buFont typeface="Wingdings" panose="05000000000000000000" pitchFamily="2" charset="2"/>
              <a:buChar char="v"/>
              <a:defRPr/>
            </a:pPr>
            <a:r>
              <a:rPr lang="tr-TR" sz="2000" b="1" kern="0" dirty="0">
                <a:solidFill>
                  <a:srgbClr val="FF0000"/>
                </a:solidFill>
                <a:latin typeface="Tahoma" panose="020B0604030504040204" pitchFamily="34" charset="0"/>
                <a:ea typeface="Tahoma" panose="020B0604030504040204" pitchFamily="34" charset="0"/>
                <a:cs typeface="Tahoma" panose="020B0604030504040204" pitchFamily="34" charset="0"/>
              </a:rPr>
              <a:t>Tek acil durum numarasının sağladığı </a:t>
            </a:r>
            <a:r>
              <a:rPr lang="tr-TR" sz="2000" b="1" kern="0" dirty="0" smtClean="0">
                <a:solidFill>
                  <a:srgbClr val="FF0000"/>
                </a:solidFill>
                <a:latin typeface="Tahoma" panose="020B0604030504040204" pitchFamily="34" charset="0"/>
                <a:ea typeface="Tahoma" panose="020B0604030504040204" pitchFamily="34" charset="0"/>
                <a:cs typeface="Tahoma" panose="020B0604030504040204" pitchFamily="34" charset="0"/>
              </a:rPr>
              <a:t>faydalar nelerdir</a:t>
            </a:r>
            <a:r>
              <a:rPr lang="tr-TR" sz="2000" b="1" kern="0" dirty="0">
                <a:solidFill>
                  <a:srgbClr val="FF0000"/>
                </a:solidFill>
                <a:latin typeface="Tahoma" panose="020B0604030504040204" pitchFamily="34" charset="0"/>
                <a:ea typeface="Tahoma" panose="020B0604030504040204" pitchFamily="34" charset="0"/>
                <a:cs typeface="Tahoma" panose="020B0604030504040204" pitchFamily="34" charset="0"/>
              </a:rPr>
              <a:t>?</a:t>
            </a:r>
          </a:p>
          <a:p>
            <a:pPr marL="285750" indent="-285750">
              <a:buFont typeface="Wingdings" panose="05000000000000000000" pitchFamily="2" charset="2"/>
              <a:buChar char="v"/>
              <a:defRPr/>
            </a:pPr>
            <a:r>
              <a:rPr lang="tr-TR" sz="2000" b="1" kern="0" dirty="0">
                <a:solidFill>
                  <a:srgbClr val="FF0000"/>
                </a:solidFill>
                <a:latin typeface="Tahoma" panose="020B0604030504040204" pitchFamily="34" charset="0"/>
                <a:ea typeface="Tahoma" panose="020B0604030504040204" pitchFamily="34" charset="0"/>
                <a:cs typeface="Tahoma" panose="020B0604030504040204" pitchFamily="34" charset="0"/>
              </a:rPr>
              <a:t>Yeni Nesil 112 </a:t>
            </a:r>
            <a:r>
              <a:rPr lang="tr-TR" sz="2000" b="1" kern="0" dirty="0" smtClean="0">
                <a:solidFill>
                  <a:srgbClr val="FF0000"/>
                </a:solidFill>
                <a:latin typeface="Tahoma" panose="020B0604030504040204" pitchFamily="34" charset="0"/>
                <a:ea typeface="Tahoma" panose="020B0604030504040204" pitchFamily="34" charset="0"/>
                <a:cs typeface="Tahoma" panose="020B0604030504040204" pitchFamily="34" charset="0"/>
              </a:rPr>
              <a:t>Sistemi Nasıl Çalışır?</a:t>
            </a:r>
          </a:p>
          <a:p>
            <a:pPr marL="285750" indent="-285750">
              <a:buFont typeface="Wingdings" panose="05000000000000000000" pitchFamily="2" charset="2"/>
              <a:buChar char="v"/>
              <a:defRPr/>
            </a:pPr>
            <a:r>
              <a:rPr lang="tr-TR" sz="2000" b="1" dirty="0">
                <a:solidFill>
                  <a:srgbClr val="FF0000"/>
                </a:solidFill>
                <a:latin typeface="Tahoma" panose="020B0604030504040204" pitchFamily="34" charset="0"/>
                <a:ea typeface="Tahoma" panose="020B0604030504040204" pitchFamily="34" charset="0"/>
                <a:cs typeface="Tahoma" panose="020B0604030504040204" pitchFamily="34" charset="0"/>
              </a:rPr>
              <a:t>112 ’ye Nasıl Ulaşabiliriz </a:t>
            </a:r>
            <a:r>
              <a:rPr lang="tr-TR" sz="2000" b="1" dirty="0" smtClean="0">
                <a:solidFill>
                  <a:srgbClr val="FF0000"/>
                </a:solidFill>
                <a:latin typeface="Tahoma" panose="020B0604030504040204" pitchFamily="34" charset="0"/>
                <a:ea typeface="Tahoma" panose="020B0604030504040204" pitchFamily="34" charset="0"/>
                <a:cs typeface="Tahoma" panose="020B0604030504040204" pitchFamily="34" charset="0"/>
              </a:rPr>
              <a:t>?</a:t>
            </a:r>
          </a:p>
          <a:p>
            <a:pPr marL="285750" indent="-285750">
              <a:buFont typeface="Wingdings" panose="05000000000000000000" pitchFamily="2" charset="2"/>
              <a:buChar char="v"/>
              <a:defRPr/>
            </a:pPr>
            <a:r>
              <a:rPr lang="tr-TR" sz="2000" b="1" dirty="0">
                <a:solidFill>
                  <a:srgbClr val="FF0000"/>
                </a:solidFill>
                <a:latin typeface="Tahoma" panose="020B0604030504040204" pitchFamily="34" charset="0"/>
                <a:ea typeface="Tahoma" panose="020B0604030504040204" pitchFamily="34" charset="0"/>
                <a:cs typeface="Tahoma" panose="020B0604030504040204" pitchFamily="34" charset="0"/>
              </a:rPr>
              <a:t>112 ‘</a:t>
            </a:r>
            <a:r>
              <a:rPr lang="tr-TR" sz="2000" b="1" dirty="0" err="1">
                <a:solidFill>
                  <a:srgbClr val="FF0000"/>
                </a:solidFill>
                <a:latin typeface="Tahoma" panose="020B0604030504040204" pitchFamily="34" charset="0"/>
                <a:ea typeface="Tahoma" panose="020B0604030504040204" pitchFamily="34" charset="0"/>
                <a:cs typeface="Tahoma" panose="020B0604030504040204" pitchFamily="34" charset="0"/>
              </a:rPr>
              <a:t>yi</a:t>
            </a:r>
            <a:r>
              <a:rPr lang="tr-TR" sz="2000" b="1" dirty="0">
                <a:solidFill>
                  <a:srgbClr val="FF0000"/>
                </a:solidFill>
                <a:latin typeface="Tahoma" panose="020B0604030504040204" pitchFamily="34" charset="0"/>
                <a:ea typeface="Tahoma" panose="020B0604030504040204" pitchFamily="34" charset="0"/>
                <a:cs typeface="Tahoma" panose="020B0604030504040204" pitchFamily="34" charset="0"/>
              </a:rPr>
              <a:t> Aradığımızda Neler Yapmalıyız </a:t>
            </a:r>
            <a:r>
              <a:rPr lang="tr-TR" sz="2000" b="1" dirty="0" smtClean="0">
                <a:solidFill>
                  <a:srgbClr val="FF0000"/>
                </a:solidFill>
                <a:latin typeface="Tahoma" panose="020B0604030504040204" pitchFamily="34" charset="0"/>
                <a:ea typeface="Tahoma" panose="020B0604030504040204" pitchFamily="34" charset="0"/>
                <a:cs typeface="Tahoma" panose="020B0604030504040204" pitchFamily="34" charset="0"/>
              </a:rPr>
              <a:t>?</a:t>
            </a:r>
          </a:p>
          <a:p>
            <a:pPr marL="285750" indent="-285750">
              <a:buFont typeface="Wingdings" panose="05000000000000000000" pitchFamily="2" charset="2"/>
              <a:buChar char="v"/>
              <a:defRPr/>
            </a:pPr>
            <a:r>
              <a:rPr lang="tr-TR" sz="2000" b="1" dirty="0" smtClean="0">
                <a:solidFill>
                  <a:srgbClr val="FF0000"/>
                </a:solidFill>
                <a:latin typeface="Tahoma" panose="020B0604030504040204" pitchFamily="34" charset="0"/>
                <a:ea typeface="Tahoma" panose="020B0604030504040204" pitchFamily="34" charset="0"/>
                <a:cs typeface="Tahoma" panose="020B0604030504040204" pitchFamily="34" charset="0"/>
              </a:rPr>
              <a:t>Engelsiz 112 Nedir?</a:t>
            </a:r>
          </a:p>
          <a:p>
            <a:pPr marL="285750" indent="-285750">
              <a:buFont typeface="Wingdings" panose="05000000000000000000" pitchFamily="2" charset="2"/>
              <a:buChar char="v"/>
              <a:defRPr/>
            </a:pPr>
            <a:r>
              <a:rPr lang="tr-TR" sz="2000" b="1" dirty="0" smtClean="0">
                <a:solidFill>
                  <a:srgbClr val="FF0000"/>
                </a:solidFill>
                <a:latin typeface="Tahoma" panose="020B0604030504040204" pitchFamily="34" charset="0"/>
                <a:ea typeface="Tahoma" panose="020B0604030504040204" pitchFamily="34" charset="0"/>
                <a:cs typeface="Tahoma" panose="020B0604030504040204" pitchFamily="34" charset="0"/>
              </a:rPr>
              <a:t>Sinop İstatistiki Bilgiler</a:t>
            </a:r>
          </a:p>
          <a:p>
            <a:pPr marL="285750" indent="-285750">
              <a:buFont typeface="Wingdings" panose="05000000000000000000" pitchFamily="2" charset="2"/>
              <a:buChar char="v"/>
              <a:defRPr/>
            </a:pPr>
            <a:r>
              <a:rPr lang="tr-TR" sz="2000" b="1" smtClean="0">
                <a:solidFill>
                  <a:srgbClr val="FF0000"/>
                </a:solidFill>
                <a:latin typeface="Tahoma" panose="020B0604030504040204" pitchFamily="34" charset="0"/>
                <a:ea typeface="Tahoma" panose="020B0604030504040204" pitchFamily="34" charset="0"/>
                <a:cs typeface="Tahoma" panose="020B0604030504040204" pitchFamily="34" charset="0"/>
              </a:rPr>
              <a:t>112 ’ye </a:t>
            </a:r>
            <a:r>
              <a:rPr lang="tr-TR" sz="2000" b="1" dirty="0" smtClean="0">
                <a:solidFill>
                  <a:srgbClr val="FF0000"/>
                </a:solidFill>
                <a:latin typeface="Tahoma" panose="020B0604030504040204" pitchFamily="34" charset="0"/>
                <a:ea typeface="Tahoma" panose="020B0604030504040204" pitchFamily="34" charset="0"/>
                <a:cs typeface="Tahoma" panose="020B0604030504040204" pitchFamily="34" charset="0"/>
              </a:rPr>
              <a:t>Gelen Gereksiz Aramalar</a:t>
            </a:r>
          </a:p>
          <a:p>
            <a:pPr marL="285750" indent="-285750">
              <a:buFont typeface="Wingdings" panose="05000000000000000000" pitchFamily="2" charset="2"/>
              <a:buChar char="v"/>
              <a:defRPr/>
            </a:pPr>
            <a:r>
              <a:rPr lang="tr-TR" sz="2000" b="1" dirty="0" smtClean="0">
                <a:solidFill>
                  <a:srgbClr val="FF0000"/>
                </a:solidFill>
                <a:latin typeface="Tahoma" panose="020B0604030504040204" pitchFamily="34" charset="0"/>
                <a:ea typeface="Tahoma" panose="020B0604030504040204" pitchFamily="34" charset="0"/>
                <a:cs typeface="Tahoma" panose="020B0604030504040204" pitchFamily="34" charset="0"/>
              </a:rPr>
              <a:t>Yasal Uyarı (112 ’</a:t>
            </a:r>
            <a:r>
              <a:rPr lang="tr-TR" sz="2000" b="1" dirty="0" err="1" smtClean="0">
                <a:solidFill>
                  <a:srgbClr val="FF0000"/>
                </a:solidFill>
                <a:latin typeface="Tahoma" panose="020B0604030504040204" pitchFamily="34" charset="0"/>
                <a:ea typeface="Tahoma" panose="020B0604030504040204" pitchFamily="34" charset="0"/>
                <a:cs typeface="Tahoma" panose="020B0604030504040204" pitchFamily="34" charset="0"/>
              </a:rPr>
              <a:t>yi</a:t>
            </a:r>
            <a:r>
              <a:rPr lang="tr-TR" sz="2000" b="1" dirty="0" smtClean="0">
                <a:solidFill>
                  <a:srgbClr val="FF0000"/>
                </a:solidFill>
                <a:latin typeface="Tahoma" panose="020B0604030504040204" pitchFamily="34" charset="0"/>
                <a:ea typeface="Tahoma" panose="020B0604030504040204" pitchFamily="34" charset="0"/>
                <a:cs typeface="Tahoma" panose="020B0604030504040204" pitchFamily="34" charset="0"/>
              </a:rPr>
              <a:t> Gereksiz ve Asılsız Aramanın Cezası)</a:t>
            </a:r>
            <a:endParaRPr lang="tr-TR" sz="2000" b="1" dirty="0">
              <a:solidFill>
                <a:srgbClr val="FF0000"/>
              </a:solidFill>
              <a:latin typeface="Tahoma" panose="020B0604030504040204" pitchFamily="34" charset="0"/>
              <a:ea typeface="Tahoma" panose="020B0604030504040204" pitchFamily="34" charset="0"/>
              <a:cs typeface="Tahoma" panose="020B0604030504040204" pitchFamily="34" charset="0"/>
            </a:endParaRPr>
          </a:p>
          <a:p>
            <a:pPr marL="285750" indent="-285750">
              <a:buFont typeface="Wingdings" panose="05000000000000000000" pitchFamily="2" charset="2"/>
              <a:buChar char="v"/>
              <a:defRPr/>
            </a:pPr>
            <a:endParaRPr lang="tr-TR" sz="2000" b="1" dirty="0">
              <a:solidFill>
                <a:srgbClr val="FF0000"/>
              </a:solidFill>
            </a:endParaRPr>
          </a:p>
          <a:p>
            <a:pPr marL="285750" indent="-285750">
              <a:buFont typeface="Wingdings" panose="05000000000000000000" pitchFamily="2" charset="2"/>
              <a:buChar char="v"/>
              <a:defRPr/>
            </a:pPr>
            <a:endParaRPr lang="tr-TR" sz="2000" dirty="0"/>
          </a:p>
        </p:txBody>
      </p:sp>
      <p:pic>
        <p:nvPicPr>
          <p:cNvPr id="3" name="Resim 2">
            <a:extLst>
              <a:ext uri="{FF2B5EF4-FFF2-40B4-BE49-F238E27FC236}">
                <a16:creationId xmlns:a16="http://schemas.microsoft.com/office/drawing/2014/main" id="{D615F0C7-F755-D3CC-91ED-26AFEEB12E0D}"/>
              </a:ext>
            </a:extLst>
          </p:cNvPr>
          <p:cNvPicPr>
            <a:picLocks noChangeAspect="1"/>
          </p:cNvPicPr>
          <p:nvPr/>
        </p:nvPicPr>
        <p:blipFill>
          <a:blip r:embed="rId2"/>
          <a:stretch>
            <a:fillRect/>
          </a:stretch>
        </p:blipFill>
        <p:spPr>
          <a:xfrm>
            <a:off x="9231923" y="1802675"/>
            <a:ext cx="2420042" cy="2725364"/>
          </a:xfrm>
          <a:prstGeom prst="rect">
            <a:avLst/>
          </a:prstGeom>
        </p:spPr>
      </p:pic>
      <p:pic>
        <p:nvPicPr>
          <p:cNvPr id="4" name="Resim 3">
            <a:extLst>
              <a:ext uri="{FF2B5EF4-FFF2-40B4-BE49-F238E27FC236}">
                <a16:creationId xmlns:a16="http://schemas.microsoft.com/office/drawing/2014/main" id="{3D0C8F9B-0715-E4BC-27C2-6D5441195187}"/>
              </a:ext>
            </a:extLst>
          </p:cNvPr>
          <p:cNvPicPr>
            <a:picLocks noChangeAspect="1"/>
          </p:cNvPicPr>
          <p:nvPr/>
        </p:nvPicPr>
        <p:blipFill rotWithShape="1">
          <a:blip r:embed="rId3"/>
          <a:srcRect l="16404" t="16064" r="16261" b="16385"/>
          <a:stretch/>
        </p:blipFill>
        <p:spPr>
          <a:xfrm>
            <a:off x="9960405" y="2715578"/>
            <a:ext cx="910831" cy="913732"/>
          </a:xfrm>
          <a:prstGeom prst="rect">
            <a:avLst/>
          </a:prstGeom>
        </p:spPr>
      </p:pic>
    </p:spTree>
    <p:extLst>
      <p:ext uri="{BB962C8B-B14F-4D97-AF65-F5344CB8AC3E}">
        <p14:creationId xmlns:p14="http://schemas.microsoft.com/office/powerpoint/2010/main" val="31596235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a:extLst>
              <a:ext uri="{FF2B5EF4-FFF2-40B4-BE49-F238E27FC236}">
                <a16:creationId xmlns:a16="http://schemas.microsoft.com/office/drawing/2014/main" id="{274F78D4-6BCF-4061-BA6D-BA0116FC4923}"/>
              </a:ext>
            </a:extLst>
          </p:cNvPr>
          <p:cNvSpPr>
            <a:spLocks noGrp="1"/>
          </p:cNvSpPr>
          <p:nvPr>
            <p:ph idx="1"/>
          </p:nvPr>
        </p:nvSpPr>
        <p:spPr>
          <a:xfrm>
            <a:off x="915703" y="975946"/>
            <a:ext cx="11041835" cy="5380891"/>
          </a:xfrm>
        </p:spPr>
        <p:txBody>
          <a:bodyPr/>
          <a:lstStyle/>
          <a:p>
            <a:pPr marL="0" indent="0" algn="ctr">
              <a:buNone/>
            </a:pPr>
            <a:r>
              <a:rPr lang="tr-TR" sz="2000" b="1" dirty="0">
                <a:solidFill>
                  <a:srgbClr val="FF0000"/>
                </a:solidFill>
              </a:rPr>
              <a:t>Acil </a:t>
            </a:r>
            <a:r>
              <a:rPr lang="tr-TR" sz="2000" b="1" dirty="0" smtClean="0">
                <a:solidFill>
                  <a:srgbClr val="FF0000"/>
                </a:solidFill>
              </a:rPr>
              <a:t>Durum Nedir?</a:t>
            </a:r>
          </a:p>
          <a:p>
            <a:pPr marL="0" indent="0" algn="just">
              <a:buNone/>
            </a:pPr>
            <a:r>
              <a:rPr lang="tr-TR" sz="1800" dirty="0" smtClean="0"/>
              <a:t>	Aniden gelişen, insan </a:t>
            </a:r>
            <a:r>
              <a:rPr lang="tr-TR" sz="1800" dirty="0"/>
              <a:t>yaşamını olumsuz etkileyen olayların meydana gelerek can ve mal </a:t>
            </a:r>
            <a:r>
              <a:rPr lang="tr-TR" sz="1800" dirty="0" smtClean="0"/>
              <a:t>güvenliğinin, toplumsal huzurun </a:t>
            </a:r>
            <a:r>
              <a:rPr lang="tr-TR" sz="1800" dirty="0"/>
              <a:t>tehdit edilmesi durumudur</a:t>
            </a:r>
            <a:r>
              <a:rPr lang="tr-TR" sz="1800" dirty="0" smtClean="0"/>
              <a:t>.</a:t>
            </a:r>
          </a:p>
          <a:p>
            <a:pPr marL="285750" indent="-285750"/>
            <a:r>
              <a:rPr lang="tr-TR" sz="1800" dirty="0" smtClean="0"/>
              <a:t>Trafik Kazalarını;</a:t>
            </a:r>
            <a:endParaRPr lang="tr-TR" sz="1800" dirty="0"/>
          </a:p>
          <a:p>
            <a:pPr marL="285750" indent="-285750"/>
            <a:r>
              <a:rPr lang="tr-TR" sz="1800" dirty="0"/>
              <a:t>Kavga, Darp, Hırsızlık vb. asayiş </a:t>
            </a:r>
            <a:r>
              <a:rPr lang="tr-TR" sz="1800" dirty="0" smtClean="0"/>
              <a:t>olaylarını;</a:t>
            </a:r>
            <a:endParaRPr lang="tr-TR" sz="1800" dirty="0"/>
          </a:p>
          <a:p>
            <a:pPr marL="285750" indent="-285750"/>
            <a:r>
              <a:rPr lang="tr-TR" sz="1800" dirty="0" smtClean="0"/>
              <a:t>Ev/İş Kazalarını;</a:t>
            </a:r>
            <a:endParaRPr lang="tr-TR" sz="1800" dirty="0"/>
          </a:p>
          <a:p>
            <a:pPr marL="285750" indent="-285750"/>
            <a:r>
              <a:rPr lang="tr-TR" sz="1800" dirty="0" smtClean="0"/>
              <a:t>Yaralanma Olaylarını;</a:t>
            </a:r>
            <a:endParaRPr lang="tr-TR" sz="1800" dirty="0"/>
          </a:p>
          <a:p>
            <a:pPr marL="285750" indent="-285750"/>
            <a:r>
              <a:rPr lang="tr-TR" sz="1800" dirty="0"/>
              <a:t>Yüksekten </a:t>
            </a:r>
            <a:r>
              <a:rPr lang="tr-TR" sz="1800" dirty="0" smtClean="0"/>
              <a:t>Düşme Olaylarını;</a:t>
            </a:r>
            <a:endParaRPr lang="tr-TR" sz="1800" dirty="0"/>
          </a:p>
          <a:p>
            <a:pPr marL="285750" indent="-285750"/>
            <a:r>
              <a:rPr lang="tr-TR" sz="1800" dirty="0"/>
              <a:t>Ani Durum </a:t>
            </a:r>
            <a:r>
              <a:rPr lang="tr-TR" sz="1800" dirty="0" smtClean="0"/>
              <a:t>Bozukluklarını (kalp krizi, baygınlık geçirme </a:t>
            </a:r>
            <a:r>
              <a:rPr lang="tr-TR" sz="1800" dirty="0"/>
              <a:t>vb</a:t>
            </a:r>
            <a:r>
              <a:rPr lang="tr-TR" sz="1800" dirty="0" smtClean="0"/>
              <a:t>.);</a:t>
            </a:r>
            <a:endParaRPr lang="tr-TR" sz="1800" dirty="0"/>
          </a:p>
          <a:p>
            <a:pPr marL="285750" indent="-285750"/>
            <a:r>
              <a:rPr lang="tr-TR" sz="1800" dirty="0" smtClean="0"/>
              <a:t>Yangınları;</a:t>
            </a:r>
            <a:endParaRPr lang="tr-TR" sz="1800" dirty="0"/>
          </a:p>
          <a:p>
            <a:pPr marL="285750" indent="-285750"/>
            <a:r>
              <a:rPr lang="tr-TR" sz="1800" dirty="0"/>
              <a:t>Orman </a:t>
            </a:r>
            <a:r>
              <a:rPr lang="tr-TR" sz="1800" dirty="0" smtClean="0"/>
              <a:t>Yangınlarını;</a:t>
            </a:r>
            <a:endParaRPr lang="tr-TR" sz="1800" dirty="0"/>
          </a:p>
          <a:p>
            <a:pPr marL="285750" indent="-285750"/>
            <a:r>
              <a:rPr lang="tr-TR" sz="1800" dirty="0"/>
              <a:t>Orman </a:t>
            </a:r>
            <a:r>
              <a:rPr lang="tr-TR" sz="1800" dirty="0" smtClean="0"/>
              <a:t>Emvali Kaçakçılığını ve Kaçak Kesim Olaylarını;</a:t>
            </a:r>
            <a:endParaRPr lang="tr-TR" sz="1800" dirty="0"/>
          </a:p>
          <a:p>
            <a:pPr marL="285750" indent="-285750"/>
            <a:r>
              <a:rPr lang="tr-TR" sz="1800" dirty="0"/>
              <a:t>Suda </a:t>
            </a:r>
            <a:r>
              <a:rPr lang="tr-TR" sz="1800" dirty="0" smtClean="0"/>
              <a:t>Boğulma Olaylarını;</a:t>
            </a:r>
            <a:endParaRPr lang="tr-TR" sz="1800" dirty="0"/>
          </a:p>
          <a:p>
            <a:pPr marL="285750" indent="-285750"/>
            <a:r>
              <a:rPr lang="tr-TR" sz="1800" dirty="0"/>
              <a:t>Deprem, Su Baskını, Sel ve Heyelan gibi afet </a:t>
            </a:r>
            <a:r>
              <a:rPr lang="tr-TR" sz="1800" dirty="0" smtClean="0"/>
              <a:t>durumlarını;</a:t>
            </a:r>
          </a:p>
          <a:p>
            <a:pPr marL="0" indent="0">
              <a:buNone/>
            </a:pPr>
            <a:r>
              <a:rPr lang="tr-TR" sz="1800" dirty="0"/>
              <a:t> </a:t>
            </a:r>
            <a:r>
              <a:rPr lang="tr-TR" sz="1800" dirty="0" smtClean="0"/>
              <a:t>     </a:t>
            </a:r>
            <a:r>
              <a:rPr lang="tr-TR" sz="1800" dirty="0"/>
              <a:t>İ</a:t>
            </a:r>
            <a:r>
              <a:rPr lang="tr-TR" sz="1800" dirty="0" smtClean="0"/>
              <a:t>fade eder.</a:t>
            </a:r>
            <a:endParaRPr lang="tr-TR" sz="1800" dirty="0"/>
          </a:p>
          <a:p>
            <a:pPr>
              <a:buFont typeface="Wingdings" panose="05000000000000000000" pitchFamily="2" charset="2"/>
              <a:buChar char="Ø"/>
            </a:pPr>
            <a:endParaRPr lang="tr-TR" sz="1600" dirty="0" smtClean="0"/>
          </a:p>
          <a:p>
            <a:pPr>
              <a:buFont typeface="Wingdings" panose="05000000000000000000" pitchFamily="2" charset="2"/>
              <a:buChar char="Ø"/>
            </a:pPr>
            <a:endParaRPr lang="tr-TR" sz="1600" dirty="0" smtClean="0"/>
          </a:p>
          <a:p>
            <a:pPr>
              <a:buFont typeface="Wingdings" panose="05000000000000000000" pitchFamily="2" charset="2"/>
              <a:buChar char="Ø"/>
            </a:pPr>
            <a:endParaRPr lang="tr-TR" sz="1600" dirty="0" smtClean="0"/>
          </a:p>
          <a:p>
            <a:pPr>
              <a:buFont typeface="Wingdings" panose="05000000000000000000" pitchFamily="2" charset="2"/>
              <a:buChar char="Ø"/>
            </a:pPr>
            <a:endParaRPr lang="tr-TR" sz="1600" dirty="0"/>
          </a:p>
          <a:p>
            <a:pPr algn="just"/>
            <a:endParaRPr lang="tr-TR" sz="1600" dirty="0"/>
          </a:p>
          <a:p>
            <a:pPr marL="0" indent="0">
              <a:buNone/>
            </a:pPr>
            <a:r>
              <a:rPr lang="tr-TR" sz="1600" dirty="0" smtClean="0"/>
              <a:t>	</a:t>
            </a:r>
            <a:endParaRPr lang="tr-TR" sz="1600" dirty="0"/>
          </a:p>
        </p:txBody>
      </p:sp>
      <p:pic>
        <p:nvPicPr>
          <p:cNvPr id="3" name="Resim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24293" y="193431"/>
            <a:ext cx="2467708" cy="782515"/>
          </a:xfrm>
          <a:prstGeom prst="rect">
            <a:avLst/>
          </a:prstGeom>
        </p:spPr>
      </p:pic>
    </p:spTree>
    <p:extLst>
      <p:ext uri="{BB962C8B-B14F-4D97-AF65-F5344CB8AC3E}">
        <p14:creationId xmlns:p14="http://schemas.microsoft.com/office/powerpoint/2010/main" val="10327928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0754" name="Picture 2" descr="C:\Users\Escort\Pictures\Emergency_Telephone_Numbers_Around_the_World.png"/>
          <p:cNvPicPr>
            <a:picLocks noChangeAspect="1" noChangeArrowheads="1"/>
          </p:cNvPicPr>
          <p:nvPr/>
        </p:nvPicPr>
        <p:blipFill>
          <a:blip r:embed="rId2"/>
          <a:srcRect/>
          <a:stretch>
            <a:fillRect/>
          </a:stretch>
        </p:blipFill>
        <p:spPr bwMode="auto">
          <a:xfrm>
            <a:off x="0" y="1158151"/>
            <a:ext cx="7065307" cy="3062157"/>
          </a:xfrm>
          <a:prstGeom prst="rect">
            <a:avLst/>
          </a:prstGeom>
          <a:noFill/>
        </p:spPr>
      </p:pic>
      <p:sp>
        <p:nvSpPr>
          <p:cNvPr id="3" name="Dikdörtgen 2"/>
          <p:cNvSpPr/>
          <p:nvPr/>
        </p:nvSpPr>
        <p:spPr>
          <a:xfrm>
            <a:off x="6549553" y="1837425"/>
            <a:ext cx="2665242" cy="2050700"/>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5" name="Metin kutusu 4"/>
          <p:cNvSpPr txBox="1"/>
          <p:nvPr/>
        </p:nvSpPr>
        <p:spPr>
          <a:xfrm>
            <a:off x="6619640" y="2069058"/>
            <a:ext cx="2595155" cy="1569660"/>
          </a:xfrm>
          <a:prstGeom prst="rect">
            <a:avLst/>
          </a:prstGeom>
          <a:noFill/>
        </p:spPr>
        <p:txBody>
          <a:bodyPr wrap="square" rtlCol="0">
            <a:spAutoFit/>
          </a:bodyPr>
          <a:lstStyle/>
          <a:p>
            <a:r>
              <a:rPr lang="tr-TR" sz="1600" dirty="0">
                <a:latin typeface="Times New Roman" panose="02020603050405020304" pitchFamily="18" charset="0"/>
                <a:cs typeface="Times New Roman" panose="02020603050405020304" pitchFamily="18" charset="0"/>
              </a:rPr>
              <a:t>Dünyada her ülkede değişik acil çağrı numaraları kullanılmaktadır. </a:t>
            </a:r>
            <a:endParaRPr lang="tr-TR" sz="1600" dirty="0" smtClean="0">
              <a:latin typeface="Times New Roman" panose="02020603050405020304" pitchFamily="18" charset="0"/>
              <a:cs typeface="Times New Roman" panose="02020603050405020304" pitchFamily="18" charset="0"/>
            </a:endParaRPr>
          </a:p>
          <a:p>
            <a:r>
              <a:rPr lang="tr-TR" sz="1600" dirty="0" smtClean="0">
                <a:latin typeface="Times New Roman" panose="02020603050405020304" pitchFamily="18" charset="0"/>
                <a:cs typeface="Times New Roman" panose="02020603050405020304" pitchFamily="18" charset="0"/>
              </a:rPr>
              <a:t>Hatta </a:t>
            </a:r>
            <a:r>
              <a:rPr lang="tr-TR" sz="1600" dirty="0">
                <a:latin typeface="Times New Roman" panose="02020603050405020304" pitchFamily="18" charset="0"/>
                <a:cs typeface="Times New Roman" panose="02020603050405020304" pitchFamily="18" charset="0"/>
              </a:rPr>
              <a:t>ülke içinde de acil numaraları değişiklik </a:t>
            </a:r>
            <a:r>
              <a:rPr lang="tr-TR" sz="1600" dirty="0" smtClean="0">
                <a:latin typeface="Times New Roman" panose="02020603050405020304" pitchFamily="18" charset="0"/>
                <a:cs typeface="Times New Roman" panose="02020603050405020304" pitchFamily="18" charset="0"/>
              </a:rPr>
              <a:t>gösterebilmektedir.</a:t>
            </a:r>
            <a:endParaRPr lang="tr-TR" sz="1600" dirty="0">
              <a:latin typeface="Times New Roman" panose="02020603050405020304" pitchFamily="18" charset="0"/>
              <a:cs typeface="Times New Roman" panose="02020603050405020304" pitchFamily="18" charset="0"/>
            </a:endParaRPr>
          </a:p>
        </p:txBody>
      </p:sp>
      <p:sp>
        <p:nvSpPr>
          <p:cNvPr id="4" name="5-Nokta Yıldız 3"/>
          <p:cNvSpPr/>
          <p:nvPr/>
        </p:nvSpPr>
        <p:spPr>
          <a:xfrm>
            <a:off x="6157667" y="1055909"/>
            <a:ext cx="783772" cy="679274"/>
          </a:xfrm>
          <a:prstGeom prst="star5">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 name="Metin kutusu 1"/>
          <p:cNvSpPr txBox="1"/>
          <p:nvPr/>
        </p:nvSpPr>
        <p:spPr>
          <a:xfrm>
            <a:off x="3244770" y="4721469"/>
            <a:ext cx="6609566" cy="830997"/>
          </a:xfrm>
          <a:prstGeom prst="rect">
            <a:avLst/>
          </a:prstGeom>
          <a:noFill/>
        </p:spPr>
        <p:txBody>
          <a:bodyPr wrap="none" rtlCol="0">
            <a:spAutoFit/>
          </a:bodyPr>
          <a:lstStyle/>
          <a:p>
            <a:pPr marL="285750" indent="-285750">
              <a:buFont typeface="Wingdings" panose="05000000000000000000" pitchFamily="2" charset="2"/>
              <a:buChar char="Ø"/>
            </a:pPr>
            <a:r>
              <a:rPr lang="tr-TR" dirty="0" smtClean="0"/>
              <a:t>Ülkemizde Avrupa Birliği uyum yasaları çerçevesinde 2001 yılında </a:t>
            </a:r>
          </a:p>
          <a:p>
            <a:r>
              <a:rPr lang="tr-TR" dirty="0"/>
              <a:t>a</a:t>
            </a:r>
            <a:r>
              <a:rPr lang="tr-TR" dirty="0" smtClean="0"/>
              <a:t>lınan kararla </a:t>
            </a:r>
            <a:r>
              <a:rPr lang="tr-TR" sz="3000" b="1" dirty="0" smtClean="0">
                <a:solidFill>
                  <a:srgbClr val="FF0000"/>
                </a:solidFill>
              </a:rPr>
              <a:t>112</a:t>
            </a:r>
            <a:r>
              <a:rPr lang="tr-TR" dirty="0" smtClean="0"/>
              <a:t> acil durum numarası olarak belirlenmiştir.</a:t>
            </a:r>
            <a:endParaRPr lang="tr-TR" dirty="0"/>
          </a:p>
        </p:txBody>
      </p:sp>
      <p:pic>
        <p:nvPicPr>
          <p:cNvPr id="7" name="Resim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24293" y="193431"/>
            <a:ext cx="2467708" cy="782515"/>
          </a:xfrm>
          <a:prstGeom prst="rect">
            <a:avLst/>
          </a:prstGeom>
        </p:spPr>
      </p:pic>
    </p:spTree>
    <p:extLst>
      <p:ext uri="{BB962C8B-B14F-4D97-AF65-F5344CB8AC3E}">
        <p14:creationId xmlns:p14="http://schemas.microsoft.com/office/powerpoint/2010/main" val="19323183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240974" y="956733"/>
            <a:ext cx="11710052" cy="5486400"/>
          </a:xfrm>
        </p:spPr>
        <p:txBody>
          <a:bodyPr>
            <a:normAutofit/>
          </a:bodyPr>
          <a:lstStyle/>
          <a:p>
            <a:pPr algn="ctr">
              <a:buNone/>
            </a:pPr>
            <a:r>
              <a:rPr lang="tr-TR" sz="2400" b="1" dirty="0">
                <a:solidFill>
                  <a:srgbClr val="FF0000"/>
                </a:solidFill>
              </a:rPr>
              <a:t>	</a:t>
            </a:r>
            <a:endParaRPr lang="tr-TR" b="1" dirty="0">
              <a:solidFill>
                <a:srgbClr val="FF0000"/>
              </a:solidFill>
            </a:endParaRPr>
          </a:p>
          <a:p>
            <a:pPr marL="0" indent="0" algn="ctr">
              <a:buNone/>
            </a:pPr>
            <a:endParaRPr lang="tr-TR" sz="3600" b="1" dirty="0">
              <a:solidFill>
                <a:srgbClr val="FF0000"/>
              </a:solidFill>
            </a:endParaRPr>
          </a:p>
          <a:p>
            <a:pPr>
              <a:buNone/>
            </a:pPr>
            <a:endParaRPr lang="tr-TR" dirty="0"/>
          </a:p>
          <a:p>
            <a:pPr marL="0" indent="0">
              <a:buNone/>
            </a:pPr>
            <a:endParaRPr lang="tr-TR" dirty="0"/>
          </a:p>
          <a:p>
            <a:pPr marL="0" indent="0">
              <a:buNone/>
            </a:pPr>
            <a:endParaRPr lang="tr-TR" dirty="0"/>
          </a:p>
          <a:p>
            <a:pPr>
              <a:buFont typeface="Wingdings" pitchFamily="2" charset="2"/>
              <a:buChar char="§"/>
            </a:pPr>
            <a:endParaRPr lang="tr-TR" dirty="0"/>
          </a:p>
        </p:txBody>
      </p:sp>
      <p:pic>
        <p:nvPicPr>
          <p:cNvPr id="5" name="Resim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0974" y="956734"/>
            <a:ext cx="11710051" cy="5486400"/>
          </a:xfrm>
          <a:prstGeom prst="rect">
            <a:avLst/>
          </a:prstGeom>
        </p:spPr>
      </p:pic>
      <p:pic>
        <p:nvPicPr>
          <p:cNvPr id="4" name="Resim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24293" y="193431"/>
            <a:ext cx="2467708" cy="782515"/>
          </a:xfrm>
          <a:prstGeom prst="rect">
            <a:avLst/>
          </a:prstGeom>
        </p:spPr>
      </p:pic>
    </p:spTree>
    <p:extLst>
      <p:ext uri="{BB962C8B-B14F-4D97-AF65-F5344CB8AC3E}">
        <p14:creationId xmlns:p14="http://schemas.microsoft.com/office/powerpoint/2010/main" val="7444407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1916724" y="1295343"/>
            <a:ext cx="7378894" cy="461665"/>
          </a:xfrm>
          <a:prstGeom prst="rect">
            <a:avLst/>
          </a:prstGeom>
          <a:noFill/>
        </p:spPr>
        <p:txBody>
          <a:bodyPr wrap="square" rtlCol="0">
            <a:spAutoFit/>
          </a:bodyPr>
          <a:lstStyle/>
          <a:p>
            <a:r>
              <a:rPr lang="tr-TR" sz="2400" b="1" dirty="0">
                <a:solidFill>
                  <a:srgbClr val="FF0000"/>
                </a:solidFill>
              </a:rPr>
              <a:t>TEK </a:t>
            </a:r>
            <a:r>
              <a:rPr lang="tr-TR" sz="2400" b="1" dirty="0" smtClean="0">
                <a:solidFill>
                  <a:srgbClr val="FF0000"/>
                </a:solidFill>
              </a:rPr>
              <a:t>ACİL ÇAĞRI NUMARASININ SAĞLADIĞI </a:t>
            </a:r>
            <a:r>
              <a:rPr lang="tr-TR" sz="2400" b="1" dirty="0">
                <a:solidFill>
                  <a:srgbClr val="FF0000"/>
                </a:solidFill>
              </a:rPr>
              <a:t>FAYDALAR</a:t>
            </a:r>
          </a:p>
        </p:txBody>
      </p:sp>
      <p:sp>
        <p:nvSpPr>
          <p:cNvPr id="9" name="Dikdörtgen 8"/>
          <p:cNvSpPr/>
          <p:nvPr/>
        </p:nvSpPr>
        <p:spPr>
          <a:xfrm>
            <a:off x="429532" y="2302961"/>
            <a:ext cx="10805160" cy="2195216"/>
          </a:xfrm>
          <a:prstGeom prst="rect">
            <a:avLst/>
          </a:prstGeom>
        </p:spPr>
        <p:txBody>
          <a:bodyPr wrap="square">
            <a:spAutoFit/>
          </a:bodyPr>
          <a:lstStyle/>
          <a:p>
            <a:pPr marL="342900" indent="-342900" algn="just">
              <a:lnSpc>
                <a:spcPct val="115000"/>
              </a:lnSpc>
              <a:buFont typeface="Symbol" panose="05050102010706020507" pitchFamily="18" charset="2"/>
              <a:buChar char=""/>
            </a:pPr>
            <a:r>
              <a:rPr lang="tr-TR" sz="2000" dirty="0">
                <a:latin typeface="Calibri" panose="020F0502020204030204" pitchFamily="34" charset="0"/>
                <a:ea typeface="Times New Roman" panose="02020603050405020304" pitchFamily="18" charset="0"/>
                <a:cs typeface="Calibri" panose="020F0502020204030204" pitchFamily="34" charset="0"/>
              </a:rPr>
              <a:t>Tek numara ile vatandaşa kolaylık sağlaması</a:t>
            </a:r>
          </a:p>
          <a:p>
            <a:pPr marL="342900" lvl="0" indent="-342900" algn="just">
              <a:lnSpc>
                <a:spcPct val="115000"/>
              </a:lnSpc>
              <a:spcAft>
                <a:spcPts val="0"/>
              </a:spcAft>
              <a:buFont typeface="Symbol" panose="05050102010706020507" pitchFamily="18" charset="2"/>
              <a:buChar char=""/>
            </a:pPr>
            <a:r>
              <a:rPr lang="tr-TR" sz="2000" dirty="0">
                <a:latin typeface="Calibri" panose="020F0502020204030204" pitchFamily="34" charset="0"/>
                <a:ea typeface="Times New Roman" panose="02020603050405020304" pitchFamily="18" charset="0"/>
                <a:cs typeface="Calibri" panose="020F0502020204030204" pitchFamily="34" charset="0"/>
              </a:rPr>
              <a:t>Birden çok kurumun eş zamanlı </a:t>
            </a:r>
            <a:r>
              <a:rPr lang="tr-TR" sz="2000" dirty="0" smtClean="0">
                <a:latin typeface="Calibri" panose="020F0502020204030204" pitchFamily="34" charset="0"/>
                <a:ea typeface="Times New Roman" panose="02020603050405020304" pitchFamily="18" charset="0"/>
                <a:cs typeface="Calibri" panose="020F0502020204030204" pitchFamily="34" charset="0"/>
              </a:rPr>
              <a:t>müdahalesinin hızlandırılması</a:t>
            </a:r>
            <a:endParaRPr lang="tr-TR" sz="2000" dirty="0">
              <a:latin typeface="Calibri" panose="020F0502020204030204" pitchFamily="34" charset="0"/>
              <a:ea typeface="Times New Roman" panose="02020603050405020304" pitchFamily="18" charset="0"/>
              <a:cs typeface="Calibri" panose="020F0502020204030204" pitchFamily="34" charset="0"/>
            </a:endParaRPr>
          </a:p>
          <a:p>
            <a:pPr marL="342900" lvl="0" indent="-342900" algn="just">
              <a:lnSpc>
                <a:spcPct val="115000"/>
              </a:lnSpc>
              <a:spcAft>
                <a:spcPts val="0"/>
              </a:spcAft>
              <a:buFont typeface="Symbol" panose="05050102010706020507" pitchFamily="18" charset="2"/>
              <a:buChar char=""/>
            </a:pPr>
            <a:r>
              <a:rPr lang="tr-TR" sz="2000" dirty="0" smtClean="0">
                <a:latin typeface="Calibri" panose="020F0502020204030204" pitchFamily="34" charset="0"/>
                <a:ea typeface="Times New Roman" panose="02020603050405020304" pitchFamily="18" charset="0"/>
                <a:cs typeface="Calibri" panose="020F0502020204030204" pitchFamily="34" charset="0"/>
              </a:rPr>
              <a:t>Gereksiz </a:t>
            </a:r>
            <a:r>
              <a:rPr lang="tr-TR" sz="2000" dirty="0">
                <a:latin typeface="Calibri" panose="020F0502020204030204" pitchFamily="34" charset="0"/>
                <a:ea typeface="Times New Roman" panose="02020603050405020304" pitchFamily="18" charset="0"/>
                <a:cs typeface="Calibri" panose="020F0502020204030204" pitchFamily="34" charset="0"/>
              </a:rPr>
              <a:t>çağrıların elenmesi ile zaman ve iş gücü kaybı engellenmesi</a:t>
            </a:r>
            <a:endParaRPr lang="tr-TR" sz="2000" dirty="0">
              <a:latin typeface="Times New Roman" panose="02020603050405020304" pitchFamily="18" charset="0"/>
              <a:ea typeface="Times New Roman" panose="02020603050405020304" pitchFamily="18" charset="0"/>
            </a:endParaRPr>
          </a:p>
          <a:p>
            <a:pPr marL="342900" lvl="0" indent="-342900" algn="just">
              <a:lnSpc>
                <a:spcPct val="115000"/>
              </a:lnSpc>
              <a:spcAft>
                <a:spcPts val="0"/>
              </a:spcAft>
              <a:buFont typeface="Symbol" panose="05050102010706020507" pitchFamily="18" charset="2"/>
              <a:buChar char=""/>
            </a:pPr>
            <a:r>
              <a:rPr lang="tr-TR" sz="2000" dirty="0">
                <a:latin typeface="Calibri" panose="020F0502020204030204" pitchFamily="34" charset="0"/>
                <a:ea typeface="Times New Roman" panose="02020603050405020304" pitchFamily="18" charset="0"/>
                <a:cs typeface="Calibri" panose="020F0502020204030204" pitchFamily="34" charset="0"/>
              </a:rPr>
              <a:t>Adres tespitinin sağlanması ile müdahale süreleri kısalması</a:t>
            </a:r>
          </a:p>
          <a:p>
            <a:pPr marL="342900" lvl="0" indent="-342900" algn="just">
              <a:lnSpc>
                <a:spcPct val="115000"/>
              </a:lnSpc>
              <a:spcAft>
                <a:spcPts val="0"/>
              </a:spcAft>
              <a:buFont typeface="Symbol" panose="05050102010706020507" pitchFamily="18" charset="2"/>
              <a:buChar char=""/>
            </a:pPr>
            <a:r>
              <a:rPr lang="tr-TR" sz="2000" dirty="0">
                <a:latin typeface="Calibri" panose="020F0502020204030204" pitchFamily="34" charset="0"/>
                <a:ea typeface="Times New Roman" panose="02020603050405020304" pitchFamily="18" charset="0"/>
                <a:cs typeface="Calibri" panose="020F0502020204030204" pitchFamily="34" charset="0"/>
              </a:rPr>
              <a:t>Kurumlar arası koordinasyon ile müdahale ve zaman kazancı </a:t>
            </a:r>
          </a:p>
          <a:p>
            <a:pPr marL="342900" lvl="0" indent="-342900" algn="just">
              <a:lnSpc>
                <a:spcPct val="115000"/>
              </a:lnSpc>
              <a:spcAft>
                <a:spcPts val="0"/>
              </a:spcAft>
              <a:buFont typeface="Symbol" panose="05050102010706020507" pitchFamily="18" charset="2"/>
              <a:buChar char=""/>
            </a:pPr>
            <a:r>
              <a:rPr lang="tr-TR" sz="2000" dirty="0">
                <a:latin typeface="Calibri" panose="020F0502020204030204" pitchFamily="34" charset="0"/>
                <a:ea typeface="Times New Roman" panose="02020603050405020304" pitchFamily="18" charset="0"/>
                <a:cs typeface="Calibri" panose="020F0502020204030204" pitchFamily="34" charset="0"/>
              </a:rPr>
              <a:t>İleri teknolojinin ortak kullanımı ile iş gücü ve maliyet kazanımı</a:t>
            </a:r>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24293" y="193431"/>
            <a:ext cx="2467708" cy="782515"/>
          </a:xfrm>
          <a:prstGeom prst="rect">
            <a:avLst/>
          </a:prstGeom>
        </p:spPr>
      </p:pic>
    </p:spTree>
    <p:extLst>
      <p:ext uri="{BB962C8B-B14F-4D97-AF65-F5344CB8AC3E}">
        <p14:creationId xmlns:p14="http://schemas.microsoft.com/office/powerpoint/2010/main" val="23187631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1916724" y="1295343"/>
            <a:ext cx="7378894" cy="461665"/>
          </a:xfrm>
          <a:prstGeom prst="rect">
            <a:avLst/>
          </a:prstGeom>
          <a:noFill/>
        </p:spPr>
        <p:txBody>
          <a:bodyPr wrap="square" rtlCol="0">
            <a:spAutoFit/>
          </a:bodyPr>
          <a:lstStyle/>
          <a:p>
            <a:r>
              <a:rPr lang="tr-TR" sz="2400" b="1" dirty="0">
                <a:solidFill>
                  <a:srgbClr val="FF0000"/>
                </a:solidFill>
              </a:rPr>
              <a:t>TEK </a:t>
            </a:r>
            <a:r>
              <a:rPr lang="tr-TR" sz="2400" b="1" dirty="0" smtClean="0">
                <a:solidFill>
                  <a:srgbClr val="FF0000"/>
                </a:solidFill>
              </a:rPr>
              <a:t>ACİL ÇAĞRI NUMARASININ SAĞLADIĞI </a:t>
            </a:r>
            <a:r>
              <a:rPr lang="tr-TR" sz="2400" b="1" dirty="0">
                <a:solidFill>
                  <a:srgbClr val="FF0000"/>
                </a:solidFill>
              </a:rPr>
              <a:t>FAYDALAR</a:t>
            </a:r>
          </a:p>
        </p:txBody>
      </p:sp>
      <p:sp>
        <p:nvSpPr>
          <p:cNvPr id="9" name="Dikdörtgen 8"/>
          <p:cNvSpPr/>
          <p:nvPr/>
        </p:nvSpPr>
        <p:spPr>
          <a:xfrm>
            <a:off x="438324" y="1880931"/>
            <a:ext cx="10805160" cy="3773341"/>
          </a:xfrm>
          <a:prstGeom prst="rect">
            <a:avLst/>
          </a:prstGeom>
        </p:spPr>
        <p:txBody>
          <a:bodyPr wrap="square">
            <a:spAutoFit/>
          </a:bodyPr>
          <a:lstStyle/>
          <a:p>
            <a:pPr algn="just">
              <a:lnSpc>
                <a:spcPct val="115000"/>
              </a:lnSpc>
            </a:pPr>
            <a:r>
              <a:rPr lang="tr-TR" sz="1600" dirty="0" smtClean="0">
                <a:latin typeface="Calibri" panose="020F0502020204030204" pitchFamily="34" charset="0"/>
                <a:ea typeface="Times New Roman" panose="02020603050405020304" pitchFamily="18" charset="0"/>
                <a:cs typeface="Calibri" panose="020F0502020204030204" pitchFamily="34" charset="0"/>
              </a:rPr>
              <a:t>	</a:t>
            </a:r>
          </a:p>
          <a:p>
            <a:pPr algn="just">
              <a:lnSpc>
                <a:spcPct val="115000"/>
              </a:lnSpc>
            </a:pPr>
            <a:endParaRPr lang="tr-TR" sz="1600" dirty="0">
              <a:latin typeface="Calibri" panose="020F0502020204030204" pitchFamily="34" charset="0"/>
              <a:ea typeface="Times New Roman" panose="02020603050405020304" pitchFamily="18" charset="0"/>
              <a:cs typeface="Calibri" panose="020F0502020204030204" pitchFamily="34" charset="0"/>
            </a:endParaRPr>
          </a:p>
          <a:p>
            <a:pPr algn="just">
              <a:lnSpc>
                <a:spcPct val="115000"/>
              </a:lnSpc>
            </a:pPr>
            <a:r>
              <a:rPr lang="tr-TR" sz="1600" dirty="0" smtClean="0">
                <a:latin typeface="Calibri" panose="020F0502020204030204" pitchFamily="34" charset="0"/>
                <a:ea typeface="Times New Roman" panose="02020603050405020304" pitchFamily="18" charset="0"/>
                <a:cs typeface="Calibri" panose="020F0502020204030204" pitchFamily="34" charset="0"/>
              </a:rPr>
              <a:t>	2021 yılı itibariyle tüm ülke genlinde 110 İtfaiye, 112 </a:t>
            </a:r>
            <a:r>
              <a:rPr lang="tr-TR" sz="1600" dirty="0" smtClean="0">
                <a:latin typeface="Calibri" panose="020F0502020204030204" pitchFamily="34" charset="0"/>
                <a:ea typeface="Times New Roman" panose="02020603050405020304" pitchFamily="18" charset="0"/>
                <a:cs typeface="Calibri" panose="020F0502020204030204" pitchFamily="34" charset="0"/>
              </a:rPr>
              <a:t>Acil Sağlık, </a:t>
            </a:r>
            <a:r>
              <a:rPr lang="tr-TR" sz="1600" dirty="0" smtClean="0">
                <a:latin typeface="Calibri" panose="020F0502020204030204" pitchFamily="34" charset="0"/>
                <a:ea typeface="Times New Roman" panose="02020603050405020304" pitchFamily="18" charset="0"/>
                <a:cs typeface="Calibri" panose="020F0502020204030204" pitchFamily="34" charset="0"/>
              </a:rPr>
              <a:t>155 Polis İmdat, </a:t>
            </a:r>
            <a:r>
              <a:rPr lang="tr-TR" sz="1600" dirty="0" smtClean="0">
                <a:latin typeface="Calibri" panose="020F0502020204030204" pitchFamily="34" charset="0"/>
                <a:ea typeface="Times New Roman" panose="02020603050405020304" pitchFamily="18" charset="0"/>
                <a:cs typeface="Calibri" panose="020F0502020204030204" pitchFamily="34" charset="0"/>
              </a:rPr>
              <a:t>156 </a:t>
            </a:r>
            <a:r>
              <a:rPr lang="tr-TR" sz="1600" dirty="0" smtClean="0">
                <a:latin typeface="Calibri" panose="020F0502020204030204" pitchFamily="34" charset="0"/>
                <a:ea typeface="Times New Roman" panose="02020603050405020304" pitchFamily="18" charset="0"/>
                <a:cs typeface="Calibri" panose="020F0502020204030204" pitchFamily="34" charset="0"/>
              </a:rPr>
              <a:t>Jandarma, 158 Sahil Güvenlik ve 177 Orman Yangın ihbar hatları kapatılarak 112 çatısı altında toplanmış, tüm kurumlar aynı merkezden yönlendirilmeye başlanmıştır.</a:t>
            </a:r>
          </a:p>
          <a:p>
            <a:pPr algn="just">
              <a:lnSpc>
                <a:spcPct val="115000"/>
              </a:lnSpc>
            </a:pPr>
            <a:r>
              <a:rPr lang="tr-TR" sz="1600" dirty="0">
                <a:latin typeface="Calibri" panose="020F0502020204030204" pitchFamily="34" charset="0"/>
                <a:ea typeface="Times New Roman" panose="02020603050405020304" pitchFamily="18" charset="0"/>
                <a:cs typeface="Calibri" panose="020F0502020204030204" pitchFamily="34" charset="0"/>
              </a:rPr>
              <a:t>	</a:t>
            </a:r>
            <a:r>
              <a:rPr lang="tr-TR" sz="1600" dirty="0" smtClean="0">
                <a:latin typeface="Calibri" panose="020F0502020204030204" pitchFamily="34" charset="0"/>
                <a:ea typeface="Times New Roman" panose="02020603050405020304" pitchFamily="18" charset="0"/>
                <a:cs typeface="Calibri" panose="020F0502020204030204" pitchFamily="34" charset="0"/>
              </a:rPr>
              <a:t>Bu durumu şöyle bir örnekle açıklayabiliriz; iki taraflı bir trafik kazası geçirdiniz ya da şahit oldunuz. Yaralılar var, araçlarda sıkışan vatandaşlar var. Bu durumda hem ambulans çağırmalı, sıkışan vatandaşlar için AFAD veya itfaiyeye ulaşmalı, trafik güvenliği için de polis ya da jandarmayı aramalısınız.</a:t>
            </a:r>
          </a:p>
          <a:p>
            <a:pPr algn="just">
              <a:lnSpc>
                <a:spcPct val="115000"/>
              </a:lnSpc>
            </a:pPr>
            <a:r>
              <a:rPr lang="tr-TR" sz="1600" dirty="0" smtClean="0">
                <a:latin typeface="Calibri" panose="020F0502020204030204" pitchFamily="34" charset="0"/>
                <a:ea typeface="Times New Roman" panose="02020603050405020304" pitchFamily="18" charset="0"/>
                <a:cs typeface="Calibri" panose="020F0502020204030204" pitchFamily="34" charset="0"/>
              </a:rPr>
              <a:t>	Ekiplerin olaydan farklı zamanlarda haberdar olması acil müdahale için geçecek süreyi uzatacaktır. Olay yerine ulaşan ambulans araçta sıkışan kişiye yardım edemeyeceğinden olay yerine itfaiye ya da AFAD ekiplerinin gelmesini beklemek zorunda olacak ve yaralıların kurtarılmasında gecikmeler yaşanacaktır. </a:t>
            </a:r>
          </a:p>
          <a:p>
            <a:pPr algn="just">
              <a:lnSpc>
                <a:spcPct val="115000"/>
              </a:lnSpc>
            </a:pPr>
            <a:r>
              <a:rPr lang="tr-TR" sz="1600" dirty="0">
                <a:latin typeface="Calibri" panose="020F0502020204030204" pitchFamily="34" charset="0"/>
                <a:ea typeface="Times New Roman" panose="02020603050405020304" pitchFamily="18" charset="0"/>
                <a:cs typeface="Calibri" panose="020F0502020204030204" pitchFamily="34" charset="0"/>
              </a:rPr>
              <a:t>	</a:t>
            </a:r>
            <a:r>
              <a:rPr lang="tr-TR" sz="1600" dirty="0" smtClean="0">
                <a:latin typeface="Calibri" panose="020F0502020204030204" pitchFamily="34" charset="0"/>
                <a:ea typeface="Times New Roman" panose="02020603050405020304" pitchFamily="18" charset="0"/>
                <a:cs typeface="Calibri" panose="020F0502020204030204" pitchFamily="34" charset="0"/>
              </a:rPr>
              <a:t>Eş zamanlı müdahale saniyelerin bile önem taşıdığı anlarda hayat kurtarıcı olabilmektedir.</a:t>
            </a:r>
          </a:p>
          <a:p>
            <a:pPr algn="just">
              <a:lnSpc>
                <a:spcPct val="115000"/>
              </a:lnSpc>
            </a:pPr>
            <a:endParaRPr lang="tr-TR" sz="1600" dirty="0" smtClean="0">
              <a:latin typeface="Calibri" panose="020F0502020204030204" pitchFamily="34" charset="0"/>
              <a:ea typeface="Times New Roman" panose="02020603050405020304" pitchFamily="18" charset="0"/>
              <a:cs typeface="Calibri" panose="020F0502020204030204" pitchFamily="34" charset="0"/>
            </a:endParaRPr>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24293" y="193431"/>
            <a:ext cx="2467708" cy="782515"/>
          </a:xfrm>
          <a:prstGeom prst="rect">
            <a:avLst/>
          </a:prstGeom>
        </p:spPr>
      </p:pic>
    </p:spTree>
    <p:extLst>
      <p:ext uri="{BB962C8B-B14F-4D97-AF65-F5344CB8AC3E}">
        <p14:creationId xmlns:p14="http://schemas.microsoft.com/office/powerpoint/2010/main" val="36272992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1617785" y="956733"/>
            <a:ext cx="7174523" cy="432452"/>
          </a:xfrm>
        </p:spPr>
        <p:txBody>
          <a:bodyPr/>
          <a:lstStyle/>
          <a:p>
            <a:pPr marL="0" indent="0" algn="ctr">
              <a:buNone/>
            </a:pPr>
            <a:r>
              <a:rPr lang="tr-TR" dirty="0" smtClean="0"/>
              <a:t>	</a:t>
            </a:r>
            <a:r>
              <a:rPr lang="tr-TR" b="1" dirty="0" smtClean="0">
                <a:solidFill>
                  <a:srgbClr val="FF0000"/>
                </a:solidFill>
              </a:rPr>
              <a:t>112 Sistemi Nasıl Çalışır ?</a:t>
            </a:r>
            <a:endParaRPr lang="tr-TR" b="1" dirty="0">
              <a:solidFill>
                <a:srgbClr val="FF0000"/>
              </a:solidFill>
            </a:endParaRPr>
          </a:p>
        </p:txBody>
      </p:sp>
      <p:pic>
        <p:nvPicPr>
          <p:cNvPr id="3" name="Resim 2"/>
          <p:cNvPicPr>
            <a:picLocks noChangeAspect="1"/>
          </p:cNvPicPr>
          <p:nvPr/>
        </p:nvPicPr>
        <p:blipFill rotWithShape="1">
          <a:blip r:embed="rId2" cstate="print">
            <a:extLst>
              <a:ext uri="{28A0092B-C50C-407E-A947-70E740481C1C}">
                <a14:useLocalDpi xmlns:a14="http://schemas.microsoft.com/office/drawing/2010/main" val="0"/>
              </a:ext>
            </a:extLst>
          </a:blip>
          <a:srcRect l="21906" t="17778" r="-6669" b="794"/>
          <a:stretch/>
        </p:blipFill>
        <p:spPr>
          <a:xfrm>
            <a:off x="485596" y="1502624"/>
            <a:ext cx="2011419" cy="1401324"/>
          </a:xfrm>
          <a:prstGeom prst="rect">
            <a:avLst/>
          </a:prstGeom>
        </p:spPr>
      </p:pic>
      <p:sp>
        <p:nvSpPr>
          <p:cNvPr id="4" name="Metin kutusu 3"/>
          <p:cNvSpPr txBox="1"/>
          <p:nvPr/>
        </p:nvSpPr>
        <p:spPr>
          <a:xfrm>
            <a:off x="2356339" y="1880120"/>
            <a:ext cx="8971302" cy="646331"/>
          </a:xfrm>
          <a:prstGeom prst="rect">
            <a:avLst/>
          </a:prstGeom>
          <a:noFill/>
        </p:spPr>
        <p:txBody>
          <a:bodyPr wrap="none" rtlCol="0">
            <a:spAutoFit/>
          </a:bodyPr>
          <a:lstStyle/>
          <a:p>
            <a:r>
              <a:rPr lang="tr-TR" dirty="0" smtClean="0"/>
              <a:t>Çağrı operatörleri çağrınızı cevaplar. Adresinizi, acil durumunuzu vaka (olay) formu oluşturarak</a:t>
            </a:r>
          </a:p>
          <a:p>
            <a:r>
              <a:rPr lang="tr-TR" dirty="0" smtClean="0"/>
              <a:t>İlgili birime yönlendirir. Birden fazla birime ihtiyaç varsa tümünü vakadan haberdar eder.</a:t>
            </a:r>
            <a:endParaRPr lang="tr-TR" dirty="0"/>
          </a:p>
        </p:txBody>
      </p:sp>
      <p:pic>
        <p:nvPicPr>
          <p:cNvPr id="5" name="Resim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97481" y="3017386"/>
            <a:ext cx="2641748" cy="1884398"/>
          </a:xfrm>
          <a:prstGeom prst="rect">
            <a:avLst/>
          </a:prstGeom>
          <a:effectLst>
            <a:glow>
              <a:schemeClr val="accent1"/>
            </a:glow>
            <a:softEdge rad="165100"/>
          </a:effectLst>
        </p:spPr>
      </p:pic>
      <p:sp>
        <p:nvSpPr>
          <p:cNvPr id="6" name="Metin kutusu 5"/>
          <p:cNvSpPr txBox="1"/>
          <p:nvPr/>
        </p:nvSpPr>
        <p:spPr>
          <a:xfrm>
            <a:off x="4237953" y="3636419"/>
            <a:ext cx="6453553" cy="646331"/>
          </a:xfrm>
          <a:prstGeom prst="rect">
            <a:avLst/>
          </a:prstGeom>
          <a:noFill/>
        </p:spPr>
        <p:txBody>
          <a:bodyPr wrap="square" rtlCol="0">
            <a:spAutoFit/>
          </a:bodyPr>
          <a:lstStyle/>
          <a:p>
            <a:r>
              <a:rPr lang="tr-TR" dirty="0" smtClean="0"/>
              <a:t>Vakayı alan birim, adresinize en yakın birimleri harekete geçirerek en kısa sürede size ulaşmalarını sağlar. </a:t>
            </a:r>
            <a:endParaRPr lang="tr-TR" dirty="0"/>
          </a:p>
        </p:txBody>
      </p:sp>
      <p:grpSp>
        <p:nvGrpSpPr>
          <p:cNvPr id="7" name="Grup 6"/>
          <p:cNvGrpSpPr/>
          <p:nvPr/>
        </p:nvGrpSpPr>
        <p:grpSpPr>
          <a:xfrm>
            <a:off x="8792308" y="4701502"/>
            <a:ext cx="2666225" cy="1233969"/>
            <a:chOff x="2942570" y="2023688"/>
            <a:chExt cx="2204391" cy="1666017"/>
          </a:xfrm>
        </p:grpSpPr>
        <p:pic>
          <p:nvPicPr>
            <p:cNvPr id="8" name="Resim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42570" y="2023688"/>
              <a:ext cx="1008112" cy="869984"/>
            </a:xfrm>
            <a:prstGeom prst="rect">
              <a:avLst/>
            </a:prstGeom>
          </p:spPr>
        </p:pic>
        <p:pic>
          <p:nvPicPr>
            <p:cNvPr id="9" name="Resim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519992" y="2831083"/>
              <a:ext cx="1237714" cy="858622"/>
            </a:xfrm>
            <a:prstGeom prst="rect">
              <a:avLst/>
            </a:prstGeom>
            <a:effectLst>
              <a:softEdge rad="165100"/>
            </a:effectLst>
          </p:spPr>
        </p:pic>
        <p:pic>
          <p:nvPicPr>
            <p:cNvPr id="10" name="Resim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950682" y="2023688"/>
              <a:ext cx="1196279" cy="888258"/>
            </a:xfrm>
            <a:prstGeom prst="rect">
              <a:avLst/>
            </a:prstGeom>
            <a:effectLst>
              <a:softEdge rad="152400"/>
            </a:effectLst>
          </p:spPr>
        </p:pic>
      </p:grpSp>
      <p:sp>
        <p:nvSpPr>
          <p:cNvPr id="11" name="Metin kutusu 10"/>
          <p:cNvSpPr txBox="1"/>
          <p:nvPr/>
        </p:nvSpPr>
        <p:spPr>
          <a:xfrm>
            <a:off x="1397481" y="5432827"/>
            <a:ext cx="6981335" cy="369332"/>
          </a:xfrm>
          <a:prstGeom prst="rect">
            <a:avLst/>
          </a:prstGeom>
          <a:noFill/>
        </p:spPr>
        <p:txBody>
          <a:bodyPr wrap="none" rtlCol="0">
            <a:spAutoFit/>
          </a:bodyPr>
          <a:lstStyle/>
          <a:p>
            <a:r>
              <a:rPr lang="tr-TR" dirty="0" smtClean="0"/>
              <a:t>Saniyeler içerisinde tüm ekipler size ulaşmak için harekete geçmiş olurlar.</a:t>
            </a:r>
            <a:endParaRPr lang="tr-TR" dirty="0"/>
          </a:p>
        </p:txBody>
      </p:sp>
      <p:pic>
        <p:nvPicPr>
          <p:cNvPr id="12" name="Resim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724293" y="193431"/>
            <a:ext cx="2467708" cy="782515"/>
          </a:xfrm>
          <a:prstGeom prst="rect">
            <a:avLst/>
          </a:prstGeom>
        </p:spPr>
      </p:pic>
    </p:spTree>
    <p:extLst>
      <p:ext uri="{BB962C8B-B14F-4D97-AF65-F5344CB8AC3E}">
        <p14:creationId xmlns:p14="http://schemas.microsoft.com/office/powerpoint/2010/main" val="38771288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çerik Yer Tutucusu 3">
            <a:extLst>
              <a:ext uri="{FF2B5EF4-FFF2-40B4-BE49-F238E27FC236}">
                <a16:creationId xmlns:a16="http://schemas.microsoft.com/office/drawing/2014/main" id="{F96DA99A-8AB5-42A0-B3E3-6577E9DB2DC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5533" y="975946"/>
            <a:ext cx="11700934" cy="5467188"/>
          </a:xfrm>
          <a:prstGeom prst="rect">
            <a:avLst/>
          </a:prstGeom>
        </p:spPr>
      </p:pic>
      <p:pic>
        <p:nvPicPr>
          <p:cNvPr id="4" name="Resim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24293" y="193431"/>
            <a:ext cx="2467708" cy="782515"/>
          </a:xfrm>
          <a:prstGeom prst="rect">
            <a:avLst/>
          </a:prstGeom>
        </p:spPr>
      </p:pic>
    </p:spTree>
    <p:extLst>
      <p:ext uri="{BB962C8B-B14F-4D97-AF65-F5344CB8AC3E}">
        <p14:creationId xmlns:p14="http://schemas.microsoft.com/office/powerpoint/2010/main" val="3561694712"/>
      </p:ext>
    </p:extLst>
  </p:cSld>
  <p:clrMapOvr>
    <a:masterClrMapping/>
  </p:clrMapOvr>
</p:sld>
</file>

<file path=ppt/theme/theme1.xml><?xml version="1.0" encoding="utf-8"?>
<a:theme xmlns:a="http://schemas.openxmlformats.org/drawingml/2006/main" name="1_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5540</TotalTime>
  <Words>938</Words>
  <Application>Microsoft Office PowerPoint</Application>
  <PresentationFormat>Geniş ekran</PresentationFormat>
  <Paragraphs>100</Paragraphs>
  <Slides>16</Slides>
  <Notes>2</Notes>
  <HiddenSlides>0</HiddenSlides>
  <MMClips>0</MMClips>
  <ScaleCrop>false</ScaleCrop>
  <HeadingPairs>
    <vt:vector size="6" baseType="variant">
      <vt:variant>
        <vt:lpstr>Kullanılan Yazı Tipleri</vt:lpstr>
      </vt:variant>
      <vt:variant>
        <vt:i4>7</vt:i4>
      </vt:variant>
      <vt:variant>
        <vt:lpstr>Tema</vt:lpstr>
      </vt:variant>
      <vt:variant>
        <vt:i4>1</vt:i4>
      </vt:variant>
      <vt:variant>
        <vt:lpstr>Slayt Başlıkları</vt:lpstr>
      </vt:variant>
      <vt:variant>
        <vt:i4>16</vt:i4>
      </vt:variant>
    </vt:vector>
  </HeadingPairs>
  <TitlesOfParts>
    <vt:vector size="24" baseType="lpstr">
      <vt:lpstr>Arial</vt:lpstr>
      <vt:lpstr>Calibri</vt:lpstr>
      <vt:lpstr>Calibri Light</vt:lpstr>
      <vt:lpstr>Symbol</vt:lpstr>
      <vt:lpstr>Tahoma</vt:lpstr>
      <vt:lpstr>Times New Roman</vt:lpstr>
      <vt:lpstr>Wingdings</vt:lpstr>
      <vt:lpstr>1_Office Teması</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YAZILIM SİSTEMİ -ÇALIŞMA SİSTEMİ</dc:title>
  <dc:creator>Zeliha Yıldırım</dc:creator>
  <cp:lastModifiedBy>Hüseyin ÖZDOĞAN</cp:lastModifiedBy>
  <cp:revision>482</cp:revision>
  <dcterms:created xsi:type="dcterms:W3CDTF">2015-05-06T07:08:27Z</dcterms:created>
  <dcterms:modified xsi:type="dcterms:W3CDTF">2024-02-27T11:40:42Z</dcterms:modified>
</cp:coreProperties>
</file>